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52"/>
  </p:notesMasterIdLst>
  <p:sldIdLst>
    <p:sldId id="260" r:id="rId5"/>
    <p:sldId id="450" r:id="rId6"/>
    <p:sldId id="451" r:id="rId7"/>
    <p:sldId id="378" r:id="rId8"/>
    <p:sldId id="462" r:id="rId9"/>
    <p:sldId id="452" r:id="rId10"/>
    <p:sldId id="318" r:id="rId11"/>
    <p:sldId id="444" r:id="rId12"/>
    <p:sldId id="434" r:id="rId13"/>
    <p:sldId id="445" r:id="rId14"/>
    <p:sldId id="453" r:id="rId15"/>
    <p:sldId id="374" r:id="rId16"/>
    <p:sldId id="454" r:id="rId17"/>
    <p:sldId id="435" r:id="rId18"/>
    <p:sldId id="391" r:id="rId19"/>
    <p:sldId id="380" r:id="rId20"/>
    <p:sldId id="411" r:id="rId21"/>
    <p:sldId id="413" r:id="rId22"/>
    <p:sldId id="436" r:id="rId23"/>
    <p:sldId id="393" r:id="rId24"/>
    <p:sldId id="395" r:id="rId25"/>
    <p:sldId id="382" r:id="rId26"/>
    <p:sldId id="437" r:id="rId27"/>
    <p:sldId id="417" r:id="rId28"/>
    <p:sldId id="419" r:id="rId29"/>
    <p:sldId id="455" r:id="rId30"/>
    <p:sldId id="438" r:id="rId31"/>
    <p:sldId id="428" r:id="rId32"/>
    <p:sldId id="422" r:id="rId33"/>
    <p:sldId id="424" r:id="rId34"/>
    <p:sldId id="426" r:id="rId35"/>
    <p:sldId id="456" r:id="rId36"/>
    <p:sldId id="439" r:id="rId37"/>
    <p:sldId id="384" r:id="rId38"/>
    <p:sldId id="405" r:id="rId39"/>
    <p:sldId id="407" r:id="rId40"/>
    <p:sldId id="409" r:id="rId41"/>
    <p:sldId id="457" r:id="rId42"/>
    <p:sldId id="458" r:id="rId43"/>
    <p:sldId id="461" r:id="rId44"/>
    <p:sldId id="465" r:id="rId45"/>
    <p:sldId id="463" r:id="rId46"/>
    <p:sldId id="466" r:id="rId47"/>
    <p:sldId id="459" r:id="rId48"/>
    <p:sldId id="362" r:id="rId49"/>
    <p:sldId id="460" r:id="rId50"/>
    <p:sldId id="46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zah Masood" initials="RM" lastIdx="28" clrIdx="0">
    <p:extLst>
      <p:ext uri="{19B8F6BF-5375-455C-9EA6-DF929625EA0E}">
        <p15:presenceInfo xmlns:p15="http://schemas.microsoft.com/office/powerpoint/2012/main" userId="S::ramazah@magentaconsulting.org::dcd25158-c113-47c1-9d2d-9d7754ba5a5f" providerId="AD"/>
      </p:ext>
    </p:extLst>
  </p:cmAuthor>
  <p:cmAuthor id="2" name="Elizabeth Robinson" initials="ER" lastIdx="42" clrIdx="1">
    <p:extLst>
      <p:ext uri="{19B8F6BF-5375-455C-9EA6-DF929625EA0E}">
        <p15:presenceInfo xmlns:p15="http://schemas.microsoft.com/office/powerpoint/2012/main" userId="S::elizabeth@magentaconsulting.org::ac8c3d2c-7b6a-4d04-937c-acbe9a7b34c7" providerId="AD"/>
      </p:ext>
    </p:extLst>
  </p:cmAuthor>
  <p:cmAuthor id="3" name="Zahir Shah" initials="ZS" lastIdx="7" clrIdx="2">
    <p:extLst>
      <p:ext uri="{19B8F6BF-5375-455C-9EA6-DF929625EA0E}">
        <p15:presenceInfo xmlns:p15="http://schemas.microsoft.com/office/powerpoint/2012/main" userId="S::zahir@magentaconsulting.org::7d230fa2-1cca-469c-b38f-af340a2ee066" providerId="AD"/>
      </p:ext>
    </p:extLst>
  </p:cmAuthor>
  <p:cmAuthor id="4" name="Emelia Allan" initials="EA" lastIdx="26" clrIdx="3">
    <p:extLst>
      <p:ext uri="{19B8F6BF-5375-455C-9EA6-DF929625EA0E}">
        <p15:presenceInfo xmlns:p15="http://schemas.microsoft.com/office/powerpoint/2012/main" userId="S::eallan@unicef.org::85c0829a-a32a-4192-92d5-6dfa05e2ea55" providerId="AD"/>
      </p:ext>
    </p:extLst>
  </p:cmAuthor>
  <p:cmAuthor id="5" name="Zahir Shah" initials="ZS [2]" lastIdx="14" clrIdx="4">
    <p:extLst>
      <p:ext uri="{19B8F6BF-5375-455C-9EA6-DF929625EA0E}">
        <p15:presenceInfo xmlns:p15="http://schemas.microsoft.com/office/powerpoint/2012/main" userId="Zahir Sh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31"/>
    <a:srgbClr val="4C3040"/>
    <a:srgbClr val="C71717"/>
    <a:srgbClr val="A11F35"/>
    <a:srgbClr val="D9D9D9"/>
    <a:srgbClr val="DDDDDD"/>
    <a:srgbClr val="EAEAEA"/>
    <a:srgbClr val="441818"/>
    <a:srgbClr val="7C2C2C"/>
    <a:srgbClr val="B2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96631-88DF-DA4A-BCA8-7526C681C828}" v="30" dt="2021-03-04T13:51:03.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88824" autoAdjust="0"/>
  </p:normalViewPr>
  <p:slideViewPr>
    <p:cSldViewPr snapToGrid="0">
      <p:cViewPr varScale="1">
        <p:scale>
          <a:sx n="84" d="100"/>
          <a:sy n="84" d="100"/>
        </p:scale>
        <p:origin x="200" y="616"/>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80482331012972E-2"/>
          <c:y val="3.2105067452815661E-2"/>
          <c:w val="0.95133449351439769"/>
          <c:h val="0.7754378078650751"/>
        </c:manualLayout>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lot</c:v>
                </c:pt>
                <c:pt idx="1">
                  <c:v>Somewhat</c:v>
                </c:pt>
                <c:pt idx="2">
                  <c:v>A little</c:v>
                </c:pt>
                <c:pt idx="3">
                  <c:v>Not at all</c:v>
                </c:pt>
              </c:strCache>
            </c:strRef>
          </c:cat>
          <c:val>
            <c:numRef>
              <c:f>Sheet1!$B$2:$B$5</c:f>
              <c:numCache>
                <c:formatCode>###0%</c:formatCode>
                <c:ptCount val="4"/>
                <c:pt idx="0">
                  <c:v>0.43891402714932126</c:v>
                </c:pt>
                <c:pt idx="1">
                  <c:v>0.3574660633484163</c:v>
                </c:pt>
                <c:pt idx="2">
                  <c:v>9.9547511312217202E-2</c:v>
                </c:pt>
                <c:pt idx="3">
                  <c:v>0.10407239819004525</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lot</c:v>
                </c:pt>
                <c:pt idx="1">
                  <c:v>Somewhat</c:v>
                </c:pt>
                <c:pt idx="2">
                  <c:v>A little</c:v>
                </c:pt>
                <c:pt idx="3">
                  <c:v>Not at all</c:v>
                </c:pt>
              </c:strCache>
            </c:strRef>
          </c:cat>
          <c:val>
            <c:numRef>
              <c:f>Sheet1!$C$2:$C$5</c:f>
              <c:numCache>
                <c:formatCode>###0%</c:formatCode>
                <c:ptCount val="4"/>
                <c:pt idx="0">
                  <c:v>0.41988130563798221</c:v>
                </c:pt>
                <c:pt idx="1">
                  <c:v>0.41839762611275966</c:v>
                </c:pt>
                <c:pt idx="2">
                  <c:v>8.4569732937685466E-2</c:v>
                </c:pt>
                <c:pt idx="3">
                  <c:v>7.71513353115727E-2</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lot</c:v>
                </c:pt>
                <c:pt idx="1">
                  <c:v>Somewhat</c:v>
                </c:pt>
                <c:pt idx="2">
                  <c:v>A little</c:v>
                </c:pt>
                <c:pt idx="3">
                  <c:v>Not at all</c:v>
                </c:pt>
              </c:strCache>
            </c:strRef>
          </c:cat>
          <c:val>
            <c:numRef>
              <c:f>Sheet1!$D$2:$D$5</c:f>
              <c:numCache>
                <c:formatCode>###0%</c:formatCode>
                <c:ptCount val="4"/>
                <c:pt idx="0">
                  <c:v>0.32423756019261629</c:v>
                </c:pt>
                <c:pt idx="1">
                  <c:v>0.478330658105939</c:v>
                </c:pt>
                <c:pt idx="2">
                  <c:v>0.10914927768860354</c:v>
                </c:pt>
                <c:pt idx="3">
                  <c:v>8.8282504012841087E-2</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b="0">
                    <a:latin typeface="Verdana" panose="020B0604030504040204" pitchFamily="34" charset="0"/>
                    <a:ea typeface="Verdana" panose="020B0604030504040204" pitchFamily="34" charset="0"/>
                    <a:cs typeface="Verdana" panose="020B0604030504040204" pitchFamily="34" charset="0"/>
                  </a:rPr>
                  <a:t>%</a:t>
                </a:r>
                <a:r>
                  <a:rPr lang="en-US" b="0" baseline="0">
                    <a:latin typeface="Verdana" panose="020B0604030504040204" pitchFamily="34" charset="0"/>
                    <a:ea typeface="Verdana" panose="020B0604030504040204" pitchFamily="34" charset="0"/>
                    <a:cs typeface="Verdana" panose="020B0604030504040204" pitchFamily="34" charset="0"/>
                  </a:rPr>
                  <a:t> of respondents</a:t>
                </a:r>
                <a:endParaRPr lang="en-US" b="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3.5024154589371984E-2"/>
              <c:y val="0.4116809588223208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576999534396089E-2"/>
          <c:w val="0.97342995169082125"/>
          <c:h val="0.76375933103794735"/>
        </c:manualLayout>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c:v>
                </c:pt>
                <c:pt idx="1">
                  <c:v>Maybe</c:v>
                </c:pt>
                <c:pt idx="2">
                  <c:v>Yes</c:v>
                </c:pt>
              </c:strCache>
            </c:strRef>
          </c:cat>
          <c:val>
            <c:numRef>
              <c:f>Sheet1!$B$2:$B$4</c:f>
              <c:numCache>
                <c:formatCode>###0%</c:formatCode>
                <c:ptCount val="3"/>
                <c:pt idx="0">
                  <c:v>0.27860696517412936</c:v>
                </c:pt>
                <c:pt idx="1">
                  <c:v>0.29353233830845771</c:v>
                </c:pt>
                <c:pt idx="2">
                  <c:v>0.42786069651741293</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c:v>
                </c:pt>
                <c:pt idx="1">
                  <c:v>Maybe</c:v>
                </c:pt>
                <c:pt idx="2">
                  <c:v>Yes</c:v>
                </c:pt>
              </c:strCache>
            </c:strRef>
          </c:cat>
          <c:val>
            <c:numRef>
              <c:f>Sheet1!$C$2:$C$4</c:f>
              <c:numCache>
                <c:formatCode>###0%</c:formatCode>
                <c:ptCount val="3"/>
                <c:pt idx="0">
                  <c:v>0.16343042071197408</c:v>
                </c:pt>
                <c:pt idx="1">
                  <c:v>0.34951456310679613</c:v>
                </c:pt>
                <c:pt idx="2">
                  <c:v>0.48705501618122982</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c:v>
                </c:pt>
                <c:pt idx="1">
                  <c:v>Maybe</c:v>
                </c:pt>
                <c:pt idx="2">
                  <c:v>Yes</c:v>
                </c:pt>
              </c:strCache>
            </c:strRef>
          </c:cat>
          <c:val>
            <c:numRef>
              <c:f>Sheet1!$D$2:$D$4</c:f>
              <c:numCache>
                <c:formatCode>###0%</c:formatCode>
                <c:ptCount val="3"/>
                <c:pt idx="0">
                  <c:v>0.17368421052631577</c:v>
                </c:pt>
                <c:pt idx="1">
                  <c:v>0.40350877192982454</c:v>
                </c:pt>
                <c:pt idx="2">
                  <c:v>0.42280701754385963</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p>
            </c:rich>
          </c:tx>
          <c:layout>
            <c:manualLayout>
              <c:xMode val="edge"/>
              <c:yMode val="edge"/>
              <c:x val="0"/>
              <c:y val="0.387739357411444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07802285001836E-2"/>
          <c:y val="6.0576999534396089E-2"/>
          <c:w val="0.93152217442463625"/>
          <c:h val="0.76375933103794735"/>
        </c:manualLayout>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Same</c:v>
                </c:pt>
                <c:pt idx="2">
                  <c:v>Less</c:v>
                </c:pt>
              </c:strCache>
            </c:strRef>
          </c:cat>
          <c:val>
            <c:numRef>
              <c:f>Sheet1!$B$2:$B$4</c:f>
              <c:numCache>
                <c:formatCode>###0%</c:formatCode>
                <c:ptCount val="3"/>
                <c:pt idx="0">
                  <c:v>0.40099009900990096</c:v>
                </c:pt>
                <c:pt idx="1">
                  <c:v>0.40099009900990107</c:v>
                </c:pt>
                <c:pt idx="2">
                  <c:v>0.19801980198019806</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Same</c:v>
                </c:pt>
                <c:pt idx="2">
                  <c:v>Less</c:v>
                </c:pt>
              </c:strCache>
            </c:strRef>
          </c:cat>
          <c:val>
            <c:numRef>
              <c:f>Sheet1!$C$2:$C$4</c:f>
              <c:numCache>
                <c:formatCode>###0%</c:formatCode>
                <c:ptCount val="3"/>
                <c:pt idx="0">
                  <c:v>0.43875968992248071</c:v>
                </c:pt>
                <c:pt idx="1">
                  <c:v>0.34573643410852711</c:v>
                </c:pt>
                <c:pt idx="2">
                  <c:v>0.21550387596899223</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Same</c:v>
                </c:pt>
                <c:pt idx="2">
                  <c:v>Less</c:v>
                </c:pt>
              </c:strCache>
            </c:strRef>
          </c:cat>
          <c:val>
            <c:numRef>
              <c:f>Sheet1!$D$2:$D$4</c:f>
              <c:numCache>
                <c:formatCode>###0%</c:formatCode>
                <c:ptCount val="3"/>
                <c:pt idx="0">
                  <c:v>0.34219269102990035</c:v>
                </c:pt>
                <c:pt idx="1">
                  <c:v>0.36544850498338877</c:v>
                </c:pt>
                <c:pt idx="2">
                  <c:v>0.29235880398671094</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576999534396089E-2"/>
          <c:w val="0.97342995169082125"/>
          <c:h val="0.76375933103794735"/>
        </c:manualLayout>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Same</c:v>
                </c:pt>
                <c:pt idx="2">
                  <c:v>Less</c:v>
                </c:pt>
              </c:strCache>
            </c:strRef>
          </c:cat>
          <c:val>
            <c:numRef>
              <c:f>Sheet1!$B$2:$B$4</c:f>
              <c:numCache>
                <c:formatCode>###0%</c:formatCode>
                <c:ptCount val="3"/>
                <c:pt idx="0">
                  <c:v>0.53431372549019607</c:v>
                </c:pt>
                <c:pt idx="1">
                  <c:v>0.28431372549019607</c:v>
                </c:pt>
                <c:pt idx="2">
                  <c:v>0.18137254901960786</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Same</c:v>
                </c:pt>
                <c:pt idx="2">
                  <c:v>Less</c:v>
                </c:pt>
              </c:strCache>
            </c:strRef>
          </c:cat>
          <c:val>
            <c:numRef>
              <c:f>Sheet1!$C$2:$C$4</c:f>
              <c:numCache>
                <c:formatCode>###0%</c:formatCode>
                <c:ptCount val="3"/>
                <c:pt idx="0">
                  <c:v>0.47604327666151469</c:v>
                </c:pt>
                <c:pt idx="1">
                  <c:v>0.35085007727975265</c:v>
                </c:pt>
                <c:pt idx="2">
                  <c:v>0.17310664605873263</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c:v>
                </c:pt>
                <c:pt idx="1">
                  <c:v>Same</c:v>
                </c:pt>
                <c:pt idx="2">
                  <c:v>Less</c:v>
                </c:pt>
              </c:strCache>
            </c:strRef>
          </c:cat>
          <c:val>
            <c:numRef>
              <c:f>Sheet1!$D$2:$D$4</c:f>
              <c:numCache>
                <c:formatCode>###0%</c:formatCode>
                <c:ptCount val="3"/>
                <c:pt idx="0">
                  <c:v>0.45065789473684215</c:v>
                </c:pt>
                <c:pt idx="1">
                  <c:v>0.33552631578947367</c:v>
                </c:pt>
                <c:pt idx="2">
                  <c:v>0.21381578947368418</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layout>
            <c:manualLayout>
              <c:xMode val="edge"/>
              <c:yMode val="edge"/>
              <c:x val="0"/>
              <c:y val="0.3528471012824101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Hitting them on the face</c:v>
                </c:pt>
                <c:pt idx="1">
                  <c:v>Hitting them on their body</c:v>
                </c:pt>
                <c:pt idx="2">
                  <c:v>Pinching them</c:v>
                </c:pt>
                <c:pt idx="3">
                  <c:v>Yelling at them</c:v>
                </c:pt>
                <c:pt idx="4">
                  <c:v>Name calling</c:v>
                </c:pt>
                <c:pt idx="5">
                  <c:v>Taking away privileges</c:v>
                </c:pt>
                <c:pt idx="6">
                  <c:v>Isolating them for extended periods of time</c:v>
                </c:pt>
                <c:pt idx="7">
                  <c:v>Discussing with their child/ren what they did</c:v>
                </c:pt>
                <c:pt idx="8">
                  <c:v>Other</c:v>
                </c:pt>
              </c:strCache>
            </c:strRef>
          </c:cat>
          <c:val>
            <c:numRef>
              <c:f>Sheet1!$B$2:$B$10</c:f>
              <c:numCache>
                <c:formatCode>###0%</c:formatCode>
                <c:ptCount val="9"/>
                <c:pt idx="0">
                  <c:v>7.2398190045248875E-2</c:v>
                </c:pt>
                <c:pt idx="1">
                  <c:v>0.19004524886877827</c:v>
                </c:pt>
                <c:pt idx="2">
                  <c:v>2.2624434389140271E-2</c:v>
                </c:pt>
                <c:pt idx="3">
                  <c:v>0.64705882352941169</c:v>
                </c:pt>
                <c:pt idx="4">
                  <c:v>0.41628959276018102</c:v>
                </c:pt>
                <c:pt idx="5">
                  <c:v>5.4298642533936653E-2</c:v>
                </c:pt>
                <c:pt idx="6">
                  <c:v>0.13122171945701358</c:v>
                </c:pt>
                <c:pt idx="7">
                  <c:v>0.40271493212669685</c:v>
                </c:pt>
                <c:pt idx="8">
                  <c:v>3.1674208144796379E-2</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dLbl>
              <c:idx val="3"/>
              <c:layout>
                <c:manualLayout>
                  <c:x val="3.62318840579705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B9-BE48-8E43-65D195DA7100}"/>
                </c:ext>
              </c:extLst>
            </c:dLbl>
            <c:dLbl>
              <c:idx val="4"/>
              <c:layout>
                <c:manualLayout>
                  <c:x val="2.4993766769804485E-3"/>
                  <c:y val="2.4594158725923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1871221278371407E-2"/>
                      <c:h val="5.7591429269200606E-2"/>
                    </c:manualLayout>
                  </c15:layout>
                </c:ext>
                <c:ext xmlns:c16="http://schemas.microsoft.com/office/drawing/2014/chart" uri="{C3380CC4-5D6E-409C-BE32-E72D297353CC}">
                  <c16:uniqueId val="{00000002-C7B9-BE48-8E43-65D195DA710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Hitting them on the face</c:v>
                </c:pt>
                <c:pt idx="1">
                  <c:v>Hitting them on their body</c:v>
                </c:pt>
                <c:pt idx="2">
                  <c:v>Pinching them</c:v>
                </c:pt>
                <c:pt idx="3">
                  <c:v>Yelling at them</c:v>
                </c:pt>
                <c:pt idx="4">
                  <c:v>Name calling</c:v>
                </c:pt>
                <c:pt idx="5">
                  <c:v>Taking away privileges</c:v>
                </c:pt>
                <c:pt idx="6">
                  <c:v>Isolating them for extended periods of time</c:v>
                </c:pt>
                <c:pt idx="7">
                  <c:v>Discussing with their child/ren what they did</c:v>
                </c:pt>
                <c:pt idx="8">
                  <c:v>Other</c:v>
                </c:pt>
              </c:strCache>
            </c:strRef>
          </c:cat>
          <c:val>
            <c:numRef>
              <c:f>Sheet1!$C$2:$C$10</c:f>
              <c:numCache>
                <c:formatCode>###0%</c:formatCode>
                <c:ptCount val="9"/>
                <c:pt idx="0">
                  <c:v>0.10682492581602374</c:v>
                </c:pt>
                <c:pt idx="1">
                  <c:v>0.1543026706231454</c:v>
                </c:pt>
                <c:pt idx="2">
                  <c:v>3.4124629080118693E-2</c:v>
                </c:pt>
                <c:pt idx="3">
                  <c:v>0.62166172106824924</c:v>
                </c:pt>
                <c:pt idx="4">
                  <c:v>0.41394658753709201</c:v>
                </c:pt>
                <c:pt idx="5">
                  <c:v>0.13501483679525222</c:v>
                </c:pt>
                <c:pt idx="6">
                  <c:v>0.20623145400593473</c:v>
                </c:pt>
                <c:pt idx="7">
                  <c:v>0.26557863501483681</c:v>
                </c:pt>
                <c:pt idx="8">
                  <c:v>4.7477744807121663E-2</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dLbl>
              <c:idx val="3"/>
              <c:layout>
                <c:manualLayout>
                  <c:x val="1.2077294685990338E-3"/>
                  <c:y val="1.093073721152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B9-BE48-8E43-65D195DA710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Hitting them on the face</c:v>
                </c:pt>
                <c:pt idx="1">
                  <c:v>Hitting them on their body</c:v>
                </c:pt>
                <c:pt idx="2">
                  <c:v>Pinching them</c:v>
                </c:pt>
                <c:pt idx="3">
                  <c:v>Yelling at them</c:v>
                </c:pt>
                <c:pt idx="4">
                  <c:v>Name calling</c:v>
                </c:pt>
                <c:pt idx="5">
                  <c:v>Taking away privileges</c:v>
                </c:pt>
                <c:pt idx="6">
                  <c:v>Isolating them for extended periods of time</c:v>
                </c:pt>
                <c:pt idx="7">
                  <c:v>Discussing with their child/ren what they did</c:v>
                </c:pt>
                <c:pt idx="8">
                  <c:v>Other</c:v>
                </c:pt>
              </c:strCache>
            </c:strRef>
          </c:cat>
          <c:val>
            <c:numRef>
              <c:f>Sheet1!$D$2:$D$10</c:f>
              <c:numCache>
                <c:formatCode>###0%</c:formatCode>
                <c:ptCount val="9"/>
                <c:pt idx="0">
                  <c:v>8.9887640449438214E-2</c:v>
                </c:pt>
                <c:pt idx="1">
                  <c:v>0.1492776886035313</c:v>
                </c:pt>
                <c:pt idx="2">
                  <c:v>8.8282504012841087E-2</c:v>
                </c:pt>
                <c:pt idx="3">
                  <c:v>0.6003210272873194</c:v>
                </c:pt>
                <c:pt idx="4">
                  <c:v>0.4446227929373997</c:v>
                </c:pt>
                <c:pt idx="5">
                  <c:v>0.15409309791332262</c:v>
                </c:pt>
                <c:pt idx="6">
                  <c:v>0.13162118780096307</c:v>
                </c:pt>
                <c:pt idx="7">
                  <c:v>0.27929373996789725</c:v>
                </c:pt>
                <c:pt idx="8">
                  <c:v>1.7656500802568219E-2</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05"/>
        <c:overlap val="-15"/>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layout>
            <c:manualLayout>
              <c:xMode val="edge"/>
              <c:yMode val="edge"/>
              <c:x val="1.6908212560386472E-2"/>
              <c:y val="0.367535925653773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layout>
        <c:manualLayout>
          <c:xMode val="edge"/>
          <c:yMode val="edge"/>
          <c:x val="0.33624339077180571"/>
          <c:y val="0.9161304759927229"/>
          <c:w val="0.30577399292479746"/>
          <c:h val="6.474073388711432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19540229885057E-2"/>
          <c:y val="3.2105067452815661E-2"/>
          <c:w val="0.9264367816091954"/>
          <c:h val="0.79197984619903117"/>
        </c:manualLayout>
      </c:layout>
      <c:barChart>
        <c:barDir val="col"/>
        <c:grouping val="clustered"/>
        <c:varyColors val="0"/>
        <c:ser>
          <c:idx val="0"/>
          <c:order val="0"/>
          <c:tx>
            <c:strRef>
              <c:f>Sheet1!$B$1</c:f>
              <c:strCache>
                <c:ptCount val="1"/>
                <c:pt idx="0">
                  <c:v>Wave 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0.22624434389140272</c:v>
                </c:pt>
                <c:pt idx="1">
                  <c:v>0.77375565610859742</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2</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0.25964391691394662</c:v>
                </c:pt>
                <c:pt idx="1">
                  <c:v>0.74035608308605338</c:v>
                </c:pt>
              </c:numCache>
            </c:numRef>
          </c:val>
          <c:extLst>
            <c:ext xmlns:c16="http://schemas.microsoft.com/office/drawing/2014/chart" uri="{C3380CC4-5D6E-409C-BE32-E72D297353CC}">
              <c16:uniqueId val="{00000001-D32F-42D8-80AD-9EA0CE581486}"/>
            </c:ext>
          </c:extLst>
        </c:ser>
        <c:ser>
          <c:idx val="2"/>
          <c:order val="2"/>
          <c:tx>
            <c:strRef>
              <c:f>Sheet1!$D$1</c:f>
              <c:strCache>
                <c:ptCount val="1"/>
                <c:pt idx="0">
                  <c:v>Wave 3</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Sheet1!$D$2:$D$3</c:f>
              <c:numCache>
                <c:formatCode>###0%</c:formatCode>
                <c:ptCount val="2"/>
                <c:pt idx="0">
                  <c:v>0.13001605136436598</c:v>
                </c:pt>
                <c:pt idx="1">
                  <c:v>0.869983948635634</c:v>
                </c:pt>
              </c:numCache>
            </c:numRef>
          </c:val>
          <c:extLst>
            <c:ext xmlns:c16="http://schemas.microsoft.com/office/drawing/2014/chart" uri="{C3380CC4-5D6E-409C-BE32-E72D297353CC}">
              <c16:uniqueId val="{00000001-1B3F-4389-BDC1-010F4FFCBC5A}"/>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lgn="ctr" rtl="0">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layout>
            <c:manualLayout>
              <c:xMode val="edge"/>
              <c:yMode val="edge"/>
              <c:x val="3.7827586206896545E-2"/>
              <c:y val="0.42962716295539444"/>
            </c:manualLayout>
          </c:layout>
          <c:overlay val="0"/>
          <c:spPr>
            <a:noFill/>
            <a:ln>
              <a:noFill/>
            </a:ln>
            <a:effectLst/>
          </c:spPr>
          <c:txPr>
            <a:bodyPr rot="-5400000" spcFirstLastPara="1" vertOverflow="ellipsis" vert="horz" wrap="square" anchor="ctr" anchorCtr="1"/>
            <a:lstStyle/>
            <a:p>
              <a:pPr algn="ctr" rtl="0">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576999534396089E-2"/>
          <c:w val="0.97342995169082125"/>
          <c:h val="0.76375933103794735"/>
        </c:manualLayout>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Often</c:v>
                </c:pt>
                <c:pt idx="1">
                  <c:v>Not Applicable</c:v>
                </c:pt>
                <c:pt idx="2">
                  <c:v>Infrequently</c:v>
                </c:pt>
              </c:strCache>
            </c:strRef>
          </c:cat>
          <c:val>
            <c:numRef>
              <c:f>Sheet1!$B$2:$B$4</c:f>
              <c:numCache>
                <c:formatCode>###0%</c:formatCode>
                <c:ptCount val="3"/>
                <c:pt idx="0">
                  <c:v>0.61</c:v>
                </c:pt>
                <c:pt idx="1">
                  <c:v>7.2398190045248875E-2</c:v>
                </c:pt>
                <c:pt idx="2">
                  <c:v>0.32</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Often</c:v>
                </c:pt>
                <c:pt idx="1">
                  <c:v>Not Applicable</c:v>
                </c:pt>
                <c:pt idx="2">
                  <c:v>Infrequently</c:v>
                </c:pt>
              </c:strCache>
            </c:strRef>
          </c:cat>
          <c:val>
            <c:numRef>
              <c:f>Sheet1!$C$2:$C$4</c:f>
              <c:numCache>
                <c:formatCode>###0%</c:formatCode>
                <c:ptCount val="3"/>
                <c:pt idx="0">
                  <c:v>0.61</c:v>
                </c:pt>
                <c:pt idx="1">
                  <c:v>5.9347181008902086E-2</c:v>
                </c:pt>
                <c:pt idx="2">
                  <c:v>0.33</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Often</c:v>
                </c:pt>
                <c:pt idx="1">
                  <c:v>Not Applicable</c:v>
                </c:pt>
                <c:pt idx="2">
                  <c:v>Infrequently</c:v>
                </c:pt>
              </c:strCache>
            </c:strRef>
          </c:cat>
          <c:val>
            <c:numRef>
              <c:f>Sheet1!$D$2:$D$4</c:f>
              <c:numCache>
                <c:formatCode>###0%</c:formatCode>
                <c:ptCount val="3"/>
                <c:pt idx="0">
                  <c:v>0.52</c:v>
                </c:pt>
                <c:pt idx="1">
                  <c:v>4.1733547351524881E-2</c:v>
                </c:pt>
                <c:pt idx="2">
                  <c:v>0.44</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layout>
        <c:manualLayout>
          <c:xMode val="edge"/>
          <c:yMode val="edge"/>
          <c:x val="0.347112955989197"/>
          <c:y val="0.93085368224670217"/>
          <c:w val="0.30577399292479746"/>
          <c:h val="6.91463177532979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31773021023879E-2"/>
          <c:y val="2.9186424957105148E-2"/>
          <c:w val="0.95284444820758152"/>
          <c:h val="0.78485376222210268"/>
        </c:manualLayout>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lot</c:v>
                </c:pt>
                <c:pt idx="1">
                  <c:v>Sometimes</c:v>
                </c:pt>
                <c:pt idx="2">
                  <c:v>Not very much</c:v>
                </c:pt>
                <c:pt idx="3">
                  <c:v>Never</c:v>
                </c:pt>
              </c:strCache>
            </c:strRef>
          </c:cat>
          <c:val>
            <c:numRef>
              <c:f>Sheet1!$B$2:$B$5</c:f>
              <c:numCache>
                <c:formatCode>###0%</c:formatCode>
                <c:ptCount val="4"/>
                <c:pt idx="0">
                  <c:v>0.26244343891402716</c:v>
                </c:pt>
                <c:pt idx="1">
                  <c:v>0.42986425339366519</c:v>
                </c:pt>
                <c:pt idx="2">
                  <c:v>0.15384615384615385</c:v>
                </c:pt>
                <c:pt idx="3">
                  <c:v>0.15384615384615385</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lot</c:v>
                </c:pt>
                <c:pt idx="1">
                  <c:v>Sometimes</c:v>
                </c:pt>
                <c:pt idx="2">
                  <c:v>Not very much</c:v>
                </c:pt>
                <c:pt idx="3">
                  <c:v>Never</c:v>
                </c:pt>
              </c:strCache>
            </c:strRef>
          </c:cat>
          <c:val>
            <c:numRef>
              <c:f>Sheet1!$C$2:$C$5</c:f>
              <c:numCache>
                <c:formatCode>###0%</c:formatCode>
                <c:ptCount val="4"/>
                <c:pt idx="0">
                  <c:v>0.18249258160237389</c:v>
                </c:pt>
                <c:pt idx="1">
                  <c:v>0.50593471810089019</c:v>
                </c:pt>
                <c:pt idx="2">
                  <c:v>0.21661721068249259</c:v>
                </c:pt>
                <c:pt idx="3">
                  <c:v>9.4955489614243327E-2</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lot</c:v>
                </c:pt>
                <c:pt idx="1">
                  <c:v>Sometimes</c:v>
                </c:pt>
                <c:pt idx="2">
                  <c:v>Not very much</c:v>
                </c:pt>
                <c:pt idx="3">
                  <c:v>Never</c:v>
                </c:pt>
              </c:strCache>
            </c:strRef>
          </c:cat>
          <c:val>
            <c:numRef>
              <c:f>Sheet1!$D$2:$D$5</c:f>
              <c:numCache>
                <c:formatCode>###0%</c:formatCode>
                <c:ptCount val="4"/>
                <c:pt idx="0">
                  <c:v>0.12359550561797752</c:v>
                </c:pt>
                <c:pt idx="1">
                  <c:v>0.48796147672552165</c:v>
                </c:pt>
                <c:pt idx="2">
                  <c:v>0.32102728731942215</c:v>
                </c:pt>
                <c:pt idx="3">
                  <c:v>6.741573033707865E-2</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layout>
            <c:manualLayout>
              <c:xMode val="edge"/>
              <c:yMode val="edge"/>
              <c:x val="2.8690406298624026E-2"/>
              <c:y val="0.3516263273503460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Wave 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news</c:v>
                </c:pt>
                <c:pt idx="1">
                  <c:v>Health</c:v>
                </c:pt>
                <c:pt idx="2">
                  <c:v>About everyone staying at home</c:v>
                </c:pt>
                <c:pt idx="3">
                  <c:v>Missing friends and family</c:v>
                </c:pt>
                <c:pt idx="4">
                  <c:v>Learning while not in school</c:v>
                </c:pt>
                <c:pt idx="5">
                  <c:v>Other</c:v>
                </c:pt>
              </c:strCache>
            </c:strRef>
          </c:cat>
          <c:val>
            <c:numRef>
              <c:f>Sheet1!$B$2:$B$7</c:f>
              <c:numCache>
                <c:formatCode>###0%</c:formatCode>
                <c:ptCount val="6"/>
                <c:pt idx="0">
                  <c:v>0.36363636363636365</c:v>
                </c:pt>
                <c:pt idx="1">
                  <c:v>0.70588235294117652</c:v>
                </c:pt>
                <c:pt idx="2">
                  <c:v>0.42245989304812837</c:v>
                </c:pt>
                <c:pt idx="3">
                  <c:v>0.24598930481283424</c:v>
                </c:pt>
                <c:pt idx="4">
                  <c:v>0.42245989304812837</c:v>
                </c:pt>
                <c:pt idx="5">
                  <c:v>6.9518716577540107E-2</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2</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news</c:v>
                </c:pt>
                <c:pt idx="1">
                  <c:v>Health</c:v>
                </c:pt>
                <c:pt idx="2">
                  <c:v>About everyone staying at home</c:v>
                </c:pt>
                <c:pt idx="3">
                  <c:v>Missing friends and family</c:v>
                </c:pt>
                <c:pt idx="4">
                  <c:v>Learning while not in school</c:v>
                </c:pt>
                <c:pt idx="5">
                  <c:v>Other</c:v>
                </c:pt>
              </c:strCache>
            </c:strRef>
          </c:cat>
          <c:val>
            <c:numRef>
              <c:f>Sheet1!$C$2:$C$7</c:f>
              <c:numCache>
                <c:formatCode>###0%</c:formatCode>
                <c:ptCount val="6"/>
                <c:pt idx="0">
                  <c:v>0.29836065573770493</c:v>
                </c:pt>
                <c:pt idx="1">
                  <c:v>0.62950819672131153</c:v>
                </c:pt>
                <c:pt idx="2">
                  <c:v>0.45409836065573772</c:v>
                </c:pt>
                <c:pt idx="3">
                  <c:v>0.36393442622950822</c:v>
                </c:pt>
                <c:pt idx="4">
                  <c:v>0.30983606557377047</c:v>
                </c:pt>
                <c:pt idx="5">
                  <c:v>4.4262295081967211E-2</c:v>
                </c:pt>
              </c:numCache>
            </c:numRef>
          </c:val>
          <c:extLst>
            <c:ext xmlns:c16="http://schemas.microsoft.com/office/drawing/2014/chart" uri="{C3380CC4-5D6E-409C-BE32-E72D297353CC}">
              <c16:uniqueId val="{00000001-D32F-42D8-80AD-9EA0CE581486}"/>
            </c:ext>
          </c:extLst>
        </c:ser>
        <c:ser>
          <c:idx val="2"/>
          <c:order val="2"/>
          <c:tx>
            <c:strRef>
              <c:f>Sheet1!$D$1</c:f>
              <c:strCache>
                <c:ptCount val="1"/>
                <c:pt idx="0">
                  <c:v>Wave 3</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news</c:v>
                </c:pt>
                <c:pt idx="1">
                  <c:v>Health</c:v>
                </c:pt>
                <c:pt idx="2">
                  <c:v>About everyone staying at home</c:v>
                </c:pt>
                <c:pt idx="3">
                  <c:v>Missing friends and family</c:v>
                </c:pt>
                <c:pt idx="4">
                  <c:v>Learning while not in school</c:v>
                </c:pt>
                <c:pt idx="5">
                  <c:v>Other</c:v>
                </c:pt>
              </c:strCache>
            </c:strRef>
          </c:cat>
          <c:val>
            <c:numRef>
              <c:f>Sheet1!$D$2:$D$7</c:f>
              <c:numCache>
                <c:formatCode>###0%</c:formatCode>
                <c:ptCount val="6"/>
                <c:pt idx="0">
                  <c:v>0.30636833046471601</c:v>
                </c:pt>
                <c:pt idx="1">
                  <c:v>0.55077452667814109</c:v>
                </c:pt>
                <c:pt idx="2">
                  <c:v>0.423407917383821</c:v>
                </c:pt>
                <c:pt idx="3">
                  <c:v>0.37521514629948366</c:v>
                </c:pt>
                <c:pt idx="4">
                  <c:v>0.36316695352839934</c:v>
                </c:pt>
                <c:pt idx="5">
                  <c:v>0.13941480206540446</c:v>
                </c:pt>
              </c:numCache>
            </c:numRef>
          </c:val>
          <c:extLst>
            <c:ext xmlns:c16="http://schemas.microsoft.com/office/drawing/2014/chart" uri="{C3380CC4-5D6E-409C-BE32-E72D297353CC}">
              <c16:uniqueId val="{00000001-B367-44B8-AA7F-D6C20829E515}"/>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lgn="ctr" rtl="0">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layout>
            <c:manualLayout>
              <c:xMode val="edge"/>
              <c:yMode val="edge"/>
              <c:x val="9.6618357487922701E-3"/>
              <c:y val="0.30107543932463993"/>
            </c:manualLayout>
          </c:layout>
          <c:overlay val="0"/>
          <c:spPr>
            <a:noFill/>
            <a:ln>
              <a:noFill/>
            </a:ln>
            <a:effectLst/>
          </c:spPr>
          <c:txPr>
            <a:bodyPr rot="-5400000" spcFirstLastPara="1" vertOverflow="ellipsis" vert="horz" wrap="square" anchor="ctr" anchorCtr="1"/>
            <a:lstStyle/>
            <a:p>
              <a:pPr algn="ctr" rtl="0">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59123702502018E-2"/>
          <c:y val="6.2029926206496689E-3"/>
          <c:w val="0.96677292301402018"/>
          <c:h val="0.71465992438202242"/>
        </c:manualLayout>
      </c:layout>
      <c:barChart>
        <c:barDir val="col"/>
        <c:grouping val="clustered"/>
        <c:varyColors val="0"/>
        <c:ser>
          <c:idx val="0"/>
          <c:order val="0"/>
          <c:tx>
            <c:strRef>
              <c:f>Sheet1!$B$1</c:f>
              <c:strCache>
                <c:ptCount val="1"/>
                <c:pt idx="0">
                  <c:v>Wave 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Ability to go out for basic needs affected </c:v>
                </c:pt>
                <c:pt idx="1">
                  <c:v>More people in our home than before</c:v>
                </c:pt>
                <c:pt idx="2">
                  <c:v>Fewer people in our home than before</c:v>
                </c:pt>
                <c:pt idx="3">
                  <c:v>Family using technology more </c:v>
                </c:pt>
                <c:pt idx="4">
                  <c:v>Family members’ eating habits have changed</c:v>
                </c:pt>
                <c:pt idx="5">
                  <c:v>Family income affected</c:v>
                </c:pt>
                <c:pt idx="6">
                  <c:v>More disagreement in family</c:v>
                </c:pt>
                <c:pt idx="7">
                  <c:v>Access to routine health services has been affected</c:v>
                </c:pt>
                <c:pt idx="8">
                  <c:v>Other</c:v>
                </c:pt>
              </c:strCache>
            </c:strRef>
          </c:cat>
          <c:val>
            <c:numRef>
              <c:f>Sheet1!$B$2:$B$10</c:f>
              <c:numCache>
                <c:formatCode>###0%</c:formatCode>
                <c:ptCount val="9"/>
                <c:pt idx="0">
                  <c:v>0.4494949494949495</c:v>
                </c:pt>
                <c:pt idx="1">
                  <c:v>0.40909090909090912</c:v>
                </c:pt>
                <c:pt idx="2">
                  <c:v>8.5858585858585842E-2</c:v>
                </c:pt>
                <c:pt idx="3">
                  <c:v>0.32828282828282829</c:v>
                </c:pt>
                <c:pt idx="4">
                  <c:v>0.30303030303030304</c:v>
                </c:pt>
                <c:pt idx="5">
                  <c:v>0.62121212121212122</c:v>
                </c:pt>
                <c:pt idx="6">
                  <c:v>0.24242424242424243</c:v>
                </c:pt>
                <c:pt idx="7">
                  <c:v>0.32323232323232326</c:v>
                </c:pt>
                <c:pt idx="8">
                  <c:v>1.0101010101010102E-2</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2</c:v>
                </c:pt>
              </c:strCache>
            </c:strRef>
          </c:tx>
          <c:spPr>
            <a:solidFill>
              <a:schemeClr val="accent2"/>
            </a:solidFill>
            <a:ln w="19050">
              <a:solidFill>
                <a:schemeClr val="lt1"/>
              </a:solidFill>
            </a:ln>
            <a:effectLst/>
          </c:spPr>
          <c:invertIfNegative val="0"/>
          <c:dLbls>
            <c:dLbl>
              <c:idx val="1"/>
              <c:layout>
                <c:manualLayout>
                  <c:x val="4.830917874396135E-3"/>
                  <c:y val="5.48996179937602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C6-5748-8FBD-BE2052C692FF}"/>
                </c:ext>
              </c:extLst>
            </c:dLbl>
            <c:dLbl>
              <c:idx val="4"/>
              <c:layout>
                <c:manualLayout>
                  <c:x val="2.4154589371980675E-3"/>
                  <c:y val="5.48996179937604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C6-5748-8FBD-BE2052C692FF}"/>
                </c:ext>
              </c:extLst>
            </c:dLbl>
            <c:dLbl>
              <c:idx val="5"/>
              <c:layout>
                <c:manualLayout>
                  <c:x val="2.415458937197979E-3"/>
                  <c:y val="8.23494269906409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C6-5748-8FBD-BE2052C692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Ability to go out for basic needs affected </c:v>
                </c:pt>
                <c:pt idx="1">
                  <c:v>More people in our home than before</c:v>
                </c:pt>
                <c:pt idx="2">
                  <c:v>Fewer people in our home than before</c:v>
                </c:pt>
                <c:pt idx="3">
                  <c:v>Family using technology more </c:v>
                </c:pt>
                <c:pt idx="4">
                  <c:v>Family members’ eating habits have changed</c:v>
                </c:pt>
                <c:pt idx="5">
                  <c:v>Family income affected</c:v>
                </c:pt>
                <c:pt idx="6">
                  <c:v>More disagreement in family</c:v>
                </c:pt>
                <c:pt idx="7">
                  <c:v>Access to routine health services has been affected</c:v>
                </c:pt>
                <c:pt idx="8">
                  <c:v>Other</c:v>
                </c:pt>
              </c:strCache>
            </c:strRef>
          </c:cat>
          <c:val>
            <c:numRef>
              <c:f>Sheet1!$C$2:$C$10</c:f>
              <c:numCache>
                <c:formatCode>###0%</c:formatCode>
                <c:ptCount val="9"/>
                <c:pt idx="0">
                  <c:v>0.73151125401929262</c:v>
                </c:pt>
                <c:pt idx="1">
                  <c:v>0.37299035369774919</c:v>
                </c:pt>
                <c:pt idx="2">
                  <c:v>0.13665594855305466</c:v>
                </c:pt>
                <c:pt idx="3">
                  <c:v>0.31672025723472669</c:v>
                </c:pt>
                <c:pt idx="4">
                  <c:v>0.30707395498392281</c:v>
                </c:pt>
                <c:pt idx="5">
                  <c:v>0.4662379421221865</c:v>
                </c:pt>
                <c:pt idx="6">
                  <c:v>0.17041800643086816</c:v>
                </c:pt>
                <c:pt idx="7">
                  <c:v>0.21061093247588425</c:v>
                </c:pt>
                <c:pt idx="8">
                  <c:v>1.4469453376205787E-2</c:v>
                </c:pt>
              </c:numCache>
            </c:numRef>
          </c:val>
          <c:extLst>
            <c:ext xmlns:c16="http://schemas.microsoft.com/office/drawing/2014/chart" uri="{C3380CC4-5D6E-409C-BE32-E72D297353CC}">
              <c16:uniqueId val="{00000009-CA67-4EF1-A276-CD35063C58B6}"/>
            </c:ext>
          </c:extLst>
        </c:ser>
        <c:ser>
          <c:idx val="2"/>
          <c:order val="2"/>
          <c:tx>
            <c:strRef>
              <c:f>Sheet1!$D$1</c:f>
              <c:strCache>
                <c:ptCount val="1"/>
                <c:pt idx="0">
                  <c:v>Wave 3</c:v>
                </c:pt>
              </c:strCache>
            </c:strRef>
          </c:tx>
          <c:spPr>
            <a:solidFill>
              <a:schemeClr val="accent3"/>
            </a:solidFill>
            <a:ln w="19050">
              <a:solidFill>
                <a:schemeClr val="lt1"/>
              </a:solidFill>
            </a:ln>
            <a:effectLst/>
          </c:spPr>
          <c:invertIfNegative val="0"/>
          <c:dLbls>
            <c:dLbl>
              <c:idx val="0"/>
              <c:layout>
                <c:manualLayout>
                  <c:x val="2.4154589371980675E-3"/>
                  <c:y val="5.48996179937603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C6-5748-8FBD-BE2052C692FF}"/>
                </c:ext>
              </c:extLst>
            </c:dLbl>
            <c:dLbl>
              <c:idx val="1"/>
              <c:layout>
                <c:manualLayout>
                  <c:x val="4.830917874396135E-3"/>
                  <c:y val="2.7449808996880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C6-5748-8FBD-BE2052C692FF}"/>
                </c:ext>
              </c:extLst>
            </c:dLbl>
            <c:dLbl>
              <c:idx val="4"/>
              <c:layout>
                <c:manualLayout>
                  <c:x val="2.415458937198067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C6-5748-8FBD-BE2052C692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Ability to go out for basic needs affected </c:v>
                </c:pt>
                <c:pt idx="1">
                  <c:v>More people in our home than before</c:v>
                </c:pt>
                <c:pt idx="2">
                  <c:v>Fewer people in our home than before</c:v>
                </c:pt>
                <c:pt idx="3">
                  <c:v>Family using technology more </c:v>
                </c:pt>
                <c:pt idx="4">
                  <c:v>Family members’ eating habits have changed</c:v>
                </c:pt>
                <c:pt idx="5">
                  <c:v>Family income affected</c:v>
                </c:pt>
                <c:pt idx="6">
                  <c:v>More disagreement in family</c:v>
                </c:pt>
                <c:pt idx="7">
                  <c:v>Access to routine health services has been affected</c:v>
                </c:pt>
                <c:pt idx="8">
                  <c:v>Other</c:v>
                </c:pt>
              </c:strCache>
            </c:strRef>
          </c:cat>
          <c:val>
            <c:numRef>
              <c:f>Sheet1!$D$2:$D$10</c:f>
              <c:numCache>
                <c:formatCode>###0%</c:formatCode>
                <c:ptCount val="9"/>
                <c:pt idx="0">
                  <c:v>0.57042253521126762</c:v>
                </c:pt>
                <c:pt idx="1">
                  <c:v>0.33098591549295775</c:v>
                </c:pt>
                <c:pt idx="2">
                  <c:v>0.13556338028169015</c:v>
                </c:pt>
                <c:pt idx="3">
                  <c:v>0.30809859154929575</c:v>
                </c:pt>
                <c:pt idx="4">
                  <c:v>0.20950704225352113</c:v>
                </c:pt>
                <c:pt idx="5">
                  <c:v>0.66021126760563376</c:v>
                </c:pt>
                <c:pt idx="6">
                  <c:v>0.18838028169014084</c:v>
                </c:pt>
                <c:pt idx="7">
                  <c:v>0.11267605633802819</c:v>
                </c:pt>
                <c:pt idx="8">
                  <c:v>0</c:v>
                </c:pt>
              </c:numCache>
            </c:numRef>
          </c:val>
          <c:extLst>
            <c:ext xmlns:c16="http://schemas.microsoft.com/office/drawing/2014/chart" uri="{C3380CC4-5D6E-409C-BE32-E72D297353CC}">
              <c16:uniqueId val="{0000000A-CA67-4EF1-A276-CD35063C58B6}"/>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layout>
            <c:manualLayout>
              <c:xMode val="edge"/>
              <c:yMode val="edge"/>
              <c:x val="7.6638111818937218E-3"/>
              <c:y val="0.3912419092474493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w="25400">
          <a:noFill/>
        </a:ln>
        <a:effectLst/>
      </c:spPr>
    </c:plotArea>
    <c:legend>
      <c:legendPos val="b"/>
      <c:layout>
        <c:manualLayout>
          <c:xMode val="edge"/>
          <c:yMode val="edge"/>
          <c:x val="0.34666970020707211"/>
          <c:y val="0.87833699289333289"/>
          <c:w val="0.2985197617928253"/>
          <c:h val="6.81573429004523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05134388900721E-2"/>
          <c:y val="3.2105067452815661E-2"/>
          <c:w val="0.89458087661325469"/>
          <c:h val="0.79197984619903117"/>
        </c:manualLayout>
      </c:layout>
      <c:barChart>
        <c:barDir val="col"/>
        <c:grouping val="clustered"/>
        <c:varyColors val="0"/>
        <c:ser>
          <c:idx val="0"/>
          <c:order val="0"/>
          <c:tx>
            <c:strRef>
              <c:f>Sheet1!$B$1</c:f>
              <c:strCache>
                <c:ptCount val="1"/>
                <c:pt idx="0">
                  <c:v>Wave 2</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0.80415430267062316</c:v>
                </c:pt>
                <c:pt idx="1">
                  <c:v>0.19584569732937684</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3</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0.82664526484751211</c:v>
                </c:pt>
                <c:pt idx="1">
                  <c:v>0.17335473515248792</c:v>
                </c:pt>
              </c:numCache>
            </c:numRef>
          </c:val>
          <c:extLst>
            <c:ext xmlns:c16="http://schemas.microsoft.com/office/drawing/2014/chart" uri="{C3380CC4-5D6E-409C-BE32-E72D297353CC}">
              <c16:uniqueId val="{00000001-D32F-42D8-80AD-9EA0CE581486}"/>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endParaRPr lang="en-CA"/>
              </a:p>
            </c:rich>
          </c:tx>
          <c:layout>
            <c:manualLayout>
              <c:xMode val="edge"/>
              <c:yMode val="edge"/>
              <c:x val="5.6797821557568448E-2"/>
              <c:y val="0.333311960596947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13232057578388E-2"/>
          <c:y val="3.0194789896568257E-2"/>
          <c:w val="0.95778894583708707"/>
          <c:h val="0.67184272080777652"/>
        </c:manualLayout>
      </c:layout>
      <c:barChart>
        <c:barDir val="col"/>
        <c:grouping val="clustered"/>
        <c:varyColors val="0"/>
        <c:ser>
          <c:idx val="0"/>
          <c:order val="0"/>
          <c:tx>
            <c:strRef>
              <c:f>Sheet1!$B$1</c:f>
              <c:strCache>
                <c:ptCount val="1"/>
                <c:pt idx="0">
                  <c:v>Wave 2</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work</c:v>
                </c:pt>
                <c:pt idx="1">
                  <c:v>To buy groceries</c:v>
                </c:pt>
                <c:pt idx="2">
                  <c:v>To go shopping for other goods</c:v>
                </c:pt>
                <c:pt idx="3">
                  <c:v>To visit friends 0r family</c:v>
                </c:pt>
                <c:pt idx="4">
                  <c:v>To get healthcare services, such as routine check-ups and immunizations</c:v>
                </c:pt>
                <c:pt idx="5">
                  <c:v>Other</c:v>
                </c:pt>
              </c:strCache>
            </c:strRef>
          </c:cat>
          <c:val>
            <c:numRef>
              <c:f>Sheet1!$B$2:$B$7</c:f>
              <c:numCache>
                <c:formatCode>###0%</c:formatCode>
                <c:ptCount val="6"/>
                <c:pt idx="0">
                  <c:v>0.51845018450184499</c:v>
                </c:pt>
                <c:pt idx="1">
                  <c:v>0.66051660516605171</c:v>
                </c:pt>
                <c:pt idx="2">
                  <c:v>0.4907749077490775</c:v>
                </c:pt>
                <c:pt idx="3">
                  <c:v>0.37638376383763839</c:v>
                </c:pt>
                <c:pt idx="4">
                  <c:v>0.3081180811808118</c:v>
                </c:pt>
                <c:pt idx="5">
                  <c:v>1.8450184501845018E-3</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3</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work</c:v>
                </c:pt>
                <c:pt idx="1">
                  <c:v>To buy groceries</c:v>
                </c:pt>
                <c:pt idx="2">
                  <c:v>To go shopping for other goods</c:v>
                </c:pt>
                <c:pt idx="3">
                  <c:v>To visit friends 0r family</c:v>
                </c:pt>
                <c:pt idx="4">
                  <c:v>To get healthcare services, such as routine check-ups and immunizations</c:v>
                </c:pt>
                <c:pt idx="5">
                  <c:v>Other</c:v>
                </c:pt>
              </c:strCache>
            </c:strRef>
          </c:cat>
          <c:val>
            <c:numRef>
              <c:f>Sheet1!$C$2:$C$7</c:f>
              <c:numCache>
                <c:formatCode>###0%</c:formatCode>
                <c:ptCount val="6"/>
                <c:pt idx="0">
                  <c:v>0.44854368932038841</c:v>
                </c:pt>
                <c:pt idx="1">
                  <c:v>0.63689320388349513</c:v>
                </c:pt>
                <c:pt idx="2">
                  <c:v>0.55145631067961165</c:v>
                </c:pt>
                <c:pt idx="3">
                  <c:v>0.3825242718446602</c:v>
                </c:pt>
                <c:pt idx="4">
                  <c:v>0.14174757281553399</c:v>
                </c:pt>
                <c:pt idx="5">
                  <c:v>1.9417475728155339E-3</c:v>
                </c:pt>
              </c:numCache>
            </c:numRef>
          </c:val>
          <c:extLst>
            <c:ext xmlns:c16="http://schemas.microsoft.com/office/drawing/2014/chart" uri="{C3380CC4-5D6E-409C-BE32-E72D297353CC}">
              <c16:uniqueId val="{00000009-CA67-4EF1-A276-CD35063C58B6}"/>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p>
            </c:rich>
          </c:tx>
          <c:layout>
            <c:manualLayout>
              <c:xMode val="edge"/>
              <c:yMode val="edge"/>
              <c:x val="5.5226129196477682E-3"/>
              <c:y val="0.3064196241494341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w="25400">
          <a:noFill/>
        </a:ln>
        <a:effectLst/>
      </c:spPr>
    </c:plotArea>
    <c:legend>
      <c:legendPos val="b"/>
      <c:layout>
        <c:manualLayout>
          <c:xMode val="edge"/>
          <c:yMode val="edge"/>
          <c:x val="0.39625571700350265"/>
          <c:y val="0.91299448021084917"/>
          <c:w val="0.20045329797403558"/>
          <c:h val="6.50456725916467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Everyday</c:v>
                </c:pt>
                <c:pt idx="1">
                  <c:v>2-5 times per week</c:v>
                </c:pt>
                <c:pt idx="2">
                  <c:v>At least once a week</c:v>
                </c:pt>
                <c:pt idx="3">
                  <c:v>Less than once a week</c:v>
                </c:pt>
                <c:pt idx="4">
                  <c:v>Never</c:v>
                </c:pt>
              </c:strCache>
            </c:strRef>
          </c:cat>
          <c:val>
            <c:numRef>
              <c:f>Sheet1!$B$2:$B$6</c:f>
              <c:numCache>
                <c:formatCode>###0%</c:formatCode>
                <c:ptCount val="5"/>
                <c:pt idx="0">
                  <c:v>0.73303167420814475</c:v>
                </c:pt>
                <c:pt idx="1">
                  <c:v>8.5972850678733032E-2</c:v>
                </c:pt>
                <c:pt idx="2">
                  <c:v>5.4298642533936653E-2</c:v>
                </c:pt>
                <c:pt idx="3">
                  <c:v>1.3574660633484163E-2</c:v>
                </c:pt>
                <c:pt idx="4">
                  <c:v>0.11312217194570136</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Everyday</c:v>
                </c:pt>
                <c:pt idx="1">
                  <c:v>2-5 times per week</c:v>
                </c:pt>
                <c:pt idx="2">
                  <c:v>At least once a week</c:v>
                </c:pt>
                <c:pt idx="3">
                  <c:v>Less than once a week</c:v>
                </c:pt>
                <c:pt idx="4">
                  <c:v>Never</c:v>
                </c:pt>
              </c:strCache>
            </c:strRef>
          </c:cat>
          <c:val>
            <c:numRef>
              <c:f>Sheet1!$C$2:$C$6</c:f>
              <c:numCache>
                <c:formatCode>###0%</c:formatCode>
                <c:ptCount val="5"/>
                <c:pt idx="0">
                  <c:v>0.50890207715133529</c:v>
                </c:pt>
                <c:pt idx="1">
                  <c:v>0.1913946587537092</c:v>
                </c:pt>
                <c:pt idx="2">
                  <c:v>0.16468842729970326</c:v>
                </c:pt>
                <c:pt idx="3">
                  <c:v>2.5222551928783379E-2</c:v>
                </c:pt>
                <c:pt idx="4">
                  <c:v>0.10979228486646883</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Everyday</c:v>
                </c:pt>
                <c:pt idx="1">
                  <c:v>2-5 times per week</c:v>
                </c:pt>
                <c:pt idx="2">
                  <c:v>At least once a week</c:v>
                </c:pt>
                <c:pt idx="3">
                  <c:v>Less than once a week</c:v>
                </c:pt>
                <c:pt idx="4">
                  <c:v>Never</c:v>
                </c:pt>
              </c:strCache>
            </c:strRef>
          </c:cat>
          <c:val>
            <c:numRef>
              <c:f>Sheet1!$D$2:$D$6</c:f>
              <c:numCache>
                <c:formatCode>###0%</c:formatCode>
                <c:ptCount val="5"/>
                <c:pt idx="0">
                  <c:v>0.56019261637239171</c:v>
                </c:pt>
                <c:pt idx="1">
                  <c:v>0.2696629213483146</c:v>
                </c:pt>
                <c:pt idx="2">
                  <c:v>8.3467094703049763E-2</c:v>
                </c:pt>
                <c:pt idx="3">
                  <c:v>3.0497592295345103E-2</c:v>
                </c:pt>
                <c:pt idx="4">
                  <c:v>5.6179775280898875E-2</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p>
            </c:rich>
          </c:tx>
          <c:layout>
            <c:manualLayout>
              <c:xMode val="edge"/>
              <c:yMode val="edge"/>
              <c:x val="2.7777777777777776E-2"/>
              <c:y val="0.3324322311895789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Everyday</c:v>
                </c:pt>
                <c:pt idx="1">
                  <c:v>2-5 times per week</c:v>
                </c:pt>
                <c:pt idx="2">
                  <c:v>At least once a week</c:v>
                </c:pt>
                <c:pt idx="3">
                  <c:v>Less than once a week</c:v>
                </c:pt>
                <c:pt idx="4">
                  <c:v>Never</c:v>
                </c:pt>
              </c:strCache>
            </c:strRef>
          </c:cat>
          <c:val>
            <c:numRef>
              <c:f>Sheet1!$B$2:$B$6</c:f>
              <c:numCache>
                <c:formatCode>###0%</c:formatCode>
                <c:ptCount val="5"/>
                <c:pt idx="0">
                  <c:v>0.39819004524886881</c:v>
                </c:pt>
                <c:pt idx="1">
                  <c:v>0.18552036199095023</c:v>
                </c:pt>
                <c:pt idx="2">
                  <c:v>8.1447963800904966E-2</c:v>
                </c:pt>
                <c:pt idx="3">
                  <c:v>5.8823529411764698E-2</c:v>
                </c:pt>
                <c:pt idx="4">
                  <c:v>0.27601809954751133</c:v>
                </c:pt>
              </c:numCache>
            </c:numRef>
          </c:val>
          <c:extLst>
            <c:ext xmlns:c16="http://schemas.microsoft.com/office/drawing/2014/chart" uri="{C3380CC4-5D6E-409C-BE32-E72D297353CC}">
              <c16:uniqueId val="{00000000-BBD4-4F43-BA04-822AB6C58985}"/>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Everyday</c:v>
                </c:pt>
                <c:pt idx="1">
                  <c:v>2-5 times per week</c:v>
                </c:pt>
                <c:pt idx="2">
                  <c:v>At least once a week</c:v>
                </c:pt>
                <c:pt idx="3">
                  <c:v>Less than once a week</c:v>
                </c:pt>
                <c:pt idx="4">
                  <c:v>Never</c:v>
                </c:pt>
              </c:strCache>
            </c:strRef>
          </c:cat>
          <c:val>
            <c:numRef>
              <c:f>Sheet1!$C$2:$C$6</c:f>
              <c:numCache>
                <c:formatCode>###0%</c:formatCode>
                <c:ptCount val="5"/>
                <c:pt idx="0">
                  <c:v>0.33679525222551931</c:v>
                </c:pt>
                <c:pt idx="1">
                  <c:v>0.18545994065281898</c:v>
                </c:pt>
                <c:pt idx="2">
                  <c:v>0.17359050445103857</c:v>
                </c:pt>
                <c:pt idx="3">
                  <c:v>9.0504451038575684E-2</c:v>
                </c:pt>
                <c:pt idx="4">
                  <c:v>0.21364985163204747</c:v>
                </c:pt>
              </c:numCache>
            </c:numRef>
          </c:val>
          <c:extLst>
            <c:ext xmlns:c16="http://schemas.microsoft.com/office/drawing/2014/chart" uri="{C3380CC4-5D6E-409C-BE32-E72D297353CC}">
              <c16:uniqueId val="{00000001-BBD4-4F43-BA04-822AB6C58985}"/>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Everyday</c:v>
                </c:pt>
                <c:pt idx="1">
                  <c:v>2-5 times per week</c:v>
                </c:pt>
                <c:pt idx="2">
                  <c:v>At least once a week</c:v>
                </c:pt>
                <c:pt idx="3">
                  <c:v>Less than once a week</c:v>
                </c:pt>
                <c:pt idx="4">
                  <c:v>Never</c:v>
                </c:pt>
              </c:strCache>
            </c:strRef>
          </c:cat>
          <c:val>
            <c:numRef>
              <c:f>Sheet1!$D$2:$D$6</c:f>
              <c:numCache>
                <c:formatCode>###0%</c:formatCode>
                <c:ptCount val="5"/>
                <c:pt idx="0">
                  <c:v>0.34670947030497584</c:v>
                </c:pt>
                <c:pt idx="1">
                  <c:v>0.36597110754414125</c:v>
                </c:pt>
                <c:pt idx="2">
                  <c:v>0.11878009630818621</c:v>
                </c:pt>
                <c:pt idx="3">
                  <c:v>6.9020866773675763E-2</c:v>
                </c:pt>
                <c:pt idx="4">
                  <c:v>9.9518459069020862E-2</c:v>
                </c:pt>
              </c:numCache>
            </c:numRef>
          </c:val>
          <c:extLst>
            <c:ext xmlns:c16="http://schemas.microsoft.com/office/drawing/2014/chart" uri="{C3380CC4-5D6E-409C-BE32-E72D297353CC}">
              <c16:uniqueId val="{00000000-F9E1-44F6-89D8-1D5A25E4DFF0}"/>
            </c:ext>
          </c:extLst>
        </c:ser>
        <c:dLbls>
          <c:dLblPos val="outEnd"/>
          <c:showLegendKey val="0"/>
          <c:showVal val="1"/>
          <c:showCatName val="0"/>
          <c:showSerName val="0"/>
          <c:showPercent val="0"/>
          <c:showBubbleSize val="0"/>
        </c:dLbls>
        <c:gapWidth val="219"/>
        <c:overlap val="-27"/>
        <c:axId val="525120511"/>
        <c:axId val="439572271"/>
      </c:barChart>
      <c:catAx>
        <c:axId val="52512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39572271"/>
        <c:crosses val="autoZero"/>
        <c:auto val="1"/>
        <c:lblAlgn val="ctr"/>
        <c:lblOffset val="100"/>
        <c:noMultiLvlLbl val="0"/>
      </c:catAx>
      <c:valAx>
        <c:axId val="439572271"/>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p>
            </c:rich>
          </c:tx>
          <c:layout>
            <c:manualLayout>
              <c:xMode val="edge"/>
              <c:yMode val="edge"/>
              <c:x val="3.140096618357488E-2"/>
              <c:y val="0.2944898787453422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525120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73520798020792E-2"/>
          <c:y val="4.3779637435657721E-2"/>
          <c:w val="0.95697238901958692"/>
          <c:h val="0.74501865862867922"/>
        </c:manualLayout>
      </c:layout>
      <c:barChart>
        <c:barDir val="col"/>
        <c:grouping val="clustered"/>
        <c:varyColors val="0"/>
        <c:ser>
          <c:idx val="0"/>
          <c:order val="0"/>
          <c:tx>
            <c:strRef>
              <c:f>Sheet1!$B$1</c:f>
              <c:strCache>
                <c:ptCount val="1"/>
                <c:pt idx="0">
                  <c:v>Wave 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Read books</c:v>
                </c:pt>
                <c:pt idx="1">
                  <c:v>Play indoor games</c:v>
                </c:pt>
                <c:pt idx="2">
                  <c:v>Schoolwork</c:v>
                </c:pt>
                <c:pt idx="3">
                  <c:v>Chores</c:v>
                </c:pt>
                <c:pt idx="4">
                  <c:v>Watch TV</c:v>
                </c:pt>
                <c:pt idx="5">
                  <c:v>Use handheld technology</c:v>
                </c:pt>
                <c:pt idx="6">
                  <c:v>Play outside</c:v>
                </c:pt>
                <c:pt idx="7">
                  <c:v>Other</c:v>
                </c:pt>
                <c:pt idx="8">
                  <c:v>None</c:v>
                </c:pt>
              </c:strCache>
            </c:strRef>
          </c:cat>
          <c:val>
            <c:numRef>
              <c:f>Sheet1!$B$2:$B$10</c:f>
              <c:numCache>
                <c:formatCode>###0%</c:formatCode>
                <c:ptCount val="9"/>
                <c:pt idx="0">
                  <c:v>0.28506787330316741</c:v>
                </c:pt>
                <c:pt idx="1">
                  <c:v>0.29411764705882354</c:v>
                </c:pt>
                <c:pt idx="2">
                  <c:v>0.41628959276018102</c:v>
                </c:pt>
                <c:pt idx="3">
                  <c:v>0.33936651583710409</c:v>
                </c:pt>
                <c:pt idx="4">
                  <c:v>0.57466063348416285</c:v>
                </c:pt>
                <c:pt idx="5">
                  <c:v>0.32579185520361986</c:v>
                </c:pt>
                <c:pt idx="6">
                  <c:v>0.4434389140271493</c:v>
                </c:pt>
                <c:pt idx="7">
                  <c:v>1.8099547511312219E-2</c:v>
                </c:pt>
                <c:pt idx="8">
                  <c:v>9.0497737556561084E-2</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2</c:v>
                </c:pt>
              </c:strCache>
            </c:strRef>
          </c:tx>
          <c:spPr>
            <a:solidFill>
              <a:schemeClr val="accent2"/>
            </a:solidFill>
            <a:ln w="19050">
              <a:solidFill>
                <a:schemeClr val="lt1"/>
              </a:solidFill>
            </a:ln>
            <a:effectLst/>
          </c:spPr>
          <c:invertIfNegative val="0"/>
          <c:dLbls>
            <c:dLbl>
              <c:idx val="4"/>
              <c:layout>
                <c:manualLayout>
                  <c:x val="0"/>
                  <c:y val="5.83728499142102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7E-444D-8A7F-CAE48385EBB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Read books</c:v>
                </c:pt>
                <c:pt idx="1">
                  <c:v>Play indoor games</c:v>
                </c:pt>
                <c:pt idx="2">
                  <c:v>Schoolwork</c:v>
                </c:pt>
                <c:pt idx="3">
                  <c:v>Chores</c:v>
                </c:pt>
                <c:pt idx="4">
                  <c:v>Watch TV</c:v>
                </c:pt>
                <c:pt idx="5">
                  <c:v>Use handheld technology</c:v>
                </c:pt>
                <c:pt idx="6">
                  <c:v>Play outside</c:v>
                </c:pt>
                <c:pt idx="7">
                  <c:v>Other</c:v>
                </c:pt>
                <c:pt idx="8">
                  <c:v>None</c:v>
                </c:pt>
              </c:strCache>
            </c:strRef>
          </c:cat>
          <c:val>
            <c:numRef>
              <c:f>Sheet1!$C$2:$C$10</c:f>
              <c:numCache>
                <c:formatCode>###0%</c:formatCode>
                <c:ptCount val="9"/>
                <c:pt idx="0">
                  <c:v>0.36350148367952523</c:v>
                </c:pt>
                <c:pt idx="1">
                  <c:v>0.27596439169139464</c:v>
                </c:pt>
                <c:pt idx="2">
                  <c:v>0.34272997032640951</c:v>
                </c:pt>
                <c:pt idx="3">
                  <c:v>0.36201780415430274</c:v>
                </c:pt>
                <c:pt idx="4">
                  <c:v>0.56231454005934722</c:v>
                </c:pt>
                <c:pt idx="5">
                  <c:v>0.271513353115727</c:v>
                </c:pt>
                <c:pt idx="6">
                  <c:v>0.3827893175074184</c:v>
                </c:pt>
                <c:pt idx="7">
                  <c:v>7.4183976261127608E-3</c:v>
                </c:pt>
                <c:pt idx="8">
                  <c:v>0.1083086053412463</c:v>
                </c:pt>
              </c:numCache>
            </c:numRef>
          </c:val>
          <c:extLst>
            <c:ext xmlns:c16="http://schemas.microsoft.com/office/drawing/2014/chart" uri="{C3380CC4-5D6E-409C-BE32-E72D297353CC}">
              <c16:uniqueId val="{00000001-D32F-42D8-80AD-9EA0CE581486}"/>
            </c:ext>
          </c:extLst>
        </c:ser>
        <c:ser>
          <c:idx val="2"/>
          <c:order val="2"/>
          <c:tx>
            <c:strRef>
              <c:f>Sheet1!$D$1</c:f>
              <c:strCache>
                <c:ptCount val="1"/>
                <c:pt idx="0">
                  <c:v>Wave 3</c:v>
                </c:pt>
              </c:strCache>
            </c:strRef>
          </c:tx>
          <c:spPr>
            <a:solidFill>
              <a:schemeClr val="accent3"/>
            </a:solidFill>
            <a:ln w="19050">
              <a:solidFill>
                <a:schemeClr val="lt1"/>
              </a:solidFill>
            </a:ln>
            <a:effectLst/>
          </c:spPr>
          <c:invertIfNegative val="0"/>
          <c:dLbls>
            <c:dLbl>
              <c:idx val="0"/>
              <c:layout>
                <c:manualLayout>
                  <c:x val="3.526625746700522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7E-444D-8A7F-CAE48385EBB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Read books</c:v>
                </c:pt>
                <c:pt idx="1">
                  <c:v>Play indoor games</c:v>
                </c:pt>
                <c:pt idx="2">
                  <c:v>Schoolwork</c:v>
                </c:pt>
                <c:pt idx="3">
                  <c:v>Chores</c:v>
                </c:pt>
                <c:pt idx="4">
                  <c:v>Watch TV</c:v>
                </c:pt>
                <c:pt idx="5">
                  <c:v>Use handheld technology</c:v>
                </c:pt>
                <c:pt idx="6">
                  <c:v>Play outside</c:v>
                </c:pt>
                <c:pt idx="7">
                  <c:v>Other</c:v>
                </c:pt>
                <c:pt idx="8">
                  <c:v>None</c:v>
                </c:pt>
              </c:strCache>
            </c:strRef>
          </c:cat>
          <c:val>
            <c:numRef>
              <c:f>Sheet1!$D$2:$D$10</c:f>
              <c:numCache>
                <c:formatCode>###0%</c:formatCode>
                <c:ptCount val="9"/>
                <c:pt idx="0">
                  <c:v>0.2841091492776886</c:v>
                </c:pt>
                <c:pt idx="1">
                  <c:v>0.45425361155698235</c:v>
                </c:pt>
                <c:pt idx="2">
                  <c:v>0.406099518459069</c:v>
                </c:pt>
                <c:pt idx="3">
                  <c:v>0.40930979133226325</c:v>
                </c:pt>
                <c:pt idx="4">
                  <c:v>0.5762439807383628</c:v>
                </c:pt>
                <c:pt idx="5">
                  <c:v>0.18780096308186195</c:v>
                </c:pt>
                <c:pt idx="6">
                  <c:v>0.18619582664526488</c:v>
                </c:pt>
                <c:pt idx="7">
                  <c:v>3.2102728731942215E-3</c:v>
                </c:pt>
                <c:pt idx="8">
                  <c:v>6.2600321027287326E-2</c:v>
                </c:pt>
              </c:numCache>
            </c:numRef>
          </c:val>
          <c:extLst>
            <c:ext xmlns:c16="http://schemas.microsoft.com/office/drawing/2014/chart" uri="{C3380CC4-5D6E-409C-BE32-E72D297353CC}">
              <c16:uniqueId val="{00000002-D32F-42D8-80AD-9EA0CE581486}"/>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p>
            </c:rich>
          </c:tx>
          <c:layout>
            <c:manualLayout>
              <c:xMode val="edge"/>
              <c:yMode val="edge"/>
              <c:x val="1.5228968416041043E-2"/>
              <c:y val="0.3870952014392074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11368804001819E-2"/>
          <c:y val="2.4293779490469562E-2"/>
          <c:w val="0.97498863119599821"/>
          <c:h val="0.6561985797010661"/>
        </c:manualLayout>
      </c:layout>
      <c:barChart>
        <c:barDir val="col"/>
        <c:grouping val="clustered"/>
        <c:varyColors val="0"/>
        <c:ser>
          <c:idx val="0"/>
          <c:order val="0"/>
          <c:tx>
            <c:strRef>
              <c:f>Sheet1!$B$1</c:f>
              <c:strCache>
                <c:ptCount val="1"/>
                <c:pt idx="0">
                  <c:v>Wave 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Lack of stable income or ability to go to work</c:v>
                </c:pt>
                <c:pt idx="1">
                  <c:v>Lack of education opportunities for children</c:v>
                </c:pt>
                <c:pt idx="2">
                  <c:v>Uncertainty about how long the COVID-19 confinement will last</c:v>
                </c:pt>
                <c:pt idx="3">
                  <c:v>Lack of clear information about COVID-19 response in Pakistan</c:v>
                </c:pt>
                <c:pt idx="4">
                  <c:v>Having your child/ren at home all the time</c:v>
                </c:pt>
                <c:pt idx="5">
                  <c:v>Not being able to visit family and friends</c:v>
                </c:pt>
                <c:pt idx="6">
                  <c:v>Inability to access health services and needs (e.g. medication)</c:v>
                </c:pt>
                <c:pt idx="7">
                  <c:v>Stigma related to COVID-19</c:v>
                </c:pt>
                <c:pt idx="8">
                  <c:v>Other</c:v>
                </c:pt>
                <c:pt idx="9">
                  <c:v>None</c:v>
                </c:pt>
              </c:strCache>
            </c:strRef>
          </c:cat>
          <c:val>
            <c:numRef>
              <c:f>Sheet1!$B$2:$B$11</c:f>
              <c:numCache>
                <c:formatCode>###0%</c:formatCode>
                <c:ptCount val="10"/>
                <c:pt idx="0">
                  <c:v>0.52036199095022628</c:v>
                </c:pt>
                <c:pt idx="1">
                  <c:v>0.579185520361991</c:v>
                </c:pt>
                <c:pt idx="2">
                  <c:v>0.33936651583710409</c:v>
                </c:pt>
                <c:pt idx="3">
                  <c:v>0.15837104072398189</c:v>
                </c:pt>
                <c:pt idx="4">
                  <c:v>0.29411764705882354</c:v>
                </c:pt>
                <c:pt idx="5">
                  <c:v>0.19457013574660637</c:v>
                </c:pt>
                <c:pt idx="6">
                  <c:v>0.1990950226244344</c:v>
                </c:pt>
                <c:pt idx="7">
                  <c:v>0.16289592760180993</c:v>
                </c:pt>
                <c:pt idx="8">
                  <c:v>1.8099547511312219E-2</c:v>
                </c:pt>
                <c:pt idx="9">
                  <c:v>9.0497737556561084E-2</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2</c:v>
                </c:pt>
              </c:strCache>
            </c:strRef>
          </c:tx>
          <c:spPr>
            <a:solidFill>
              <a:schemeClr val="accent2"/>
            </a:solidFill>
            <a:ln w="19050">
              <a:solidFill>
                <a:schemeClr val="lt1"/>
              </a:solidFill>
            </a:ln>
            <a:effectLst/>
          </c:spPr>
          <c:invertIfNegative val="0"/>
          <c:dLbls>
            <c:dLbl>
              <c:idx val="4"/>
              <c:layout>
                <c:manualLayout>
                  <c:x val="4.83091787439613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EB-3E4C-A66F-6143ED5AD83C}"/>
                </c:ext>
              </c:extLst>
            </c:dLbl>
            <c:dLbl>
              <c:idx val="5"/>
              <c:layout>
                <c:manualLayout>
                  <c:x val="2.415458937198067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EB-3E4C-A66F-6143ED5AD83C}"/>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Lack of stable income or ability to go to work</c:v>
                </c:pt>
                <c:pt idx="1">
                  <c:v>Lack of education opportunities for children</c:v>
                </c:pt>
                <c:pt idx="2">
                  <c:v>Uncertainty about how long the COVID-19 confinement will last</c:v>
                </c:pt>
                <c:pt idx="3">
                  <c:v>Lack of clear information about COVID-19 response in Pakistan</c:v>
                </c:pt>
                <c:pt idx="4">
                  <c:v>Having your child/ren at home all the time</c:v>
                </c:pt>
                <c:pt idx="5">
                  <c:v>Not being able to visit family and friends</c:v>
                </c:pt>
                <c:pt idx="6">
                  <c:v>Inability to access health services and needs (e.g. medication)</c:v>
                </c:pt>
                <c:pt idx="7">
                  <c:v>Stigma related to COVID-19</c:v>
                </c:pt>
                <c:pt idx="8">
                  <c:v>Other</c:v>
                </c:pt>
                <c:pt idx="9">
                  <c:v>None</c:v>
                </c:pt>
              </c:strCache>
            </c:strRef>
          </c:cat>
          <c:val>
            <c:numRef>
              <c:f>Sheet1!$C$2:$C$11</c:f>
              <c:numCache>
                <c:formatCode>###0%</c:formatCode>
                <c:ptCount val="10"/>
                <c:pt idx="0">
                  <c:v>0.59940652818991103</c:v>
                </c:pt>
                <c:pt idx="1">
                  <c:v>0.55786350148367958</c:v>
                </c:pt>
                <c:pt idx="2">
                  <c:v>0.20623145400593473</c:v>
                </c:pt>
                <c:pt idx="3">
                  <c:v>0.18694362017804153</c:v>
                </c:pt>
                <c:pt idx="4">
                  <c:v>0.29228486646884272</c:v>
                </c:pt>
                <c:pt idx="5">
                  <c:v>0.19584569732937684</c:v>
                </c:pt>
                <c:pt idx="6">
                  <c:v>0.17210682492581605</c:v>
                </c:pt>
                <c:pt idx="7">
                  <c:v>9.4955489614243327E-2</c:v>
                </c:pt>
                <c:pt idx="8">
                  <c:v>0</c:v>
                </c:pt>
                <c:pt idx="9">
                  <c:v>9.3471810089020765E-2</c:v>
                </c:pt>
              </c:numCache>
            </c:numRef>
          </c:val>
          <c:extLst>
            <c:ext xmlns:c16="http://schemas.microsoft.com/office/drawing/2014/chart" uri="{C3380CC4-5D6E-409C-BE32-E72D297353CC}">
              <c16:uniqueId val="{00000001-D32F-42D8-80AD-9EA0CE581486}"/>
            </c:ext>
          </c:extLst>
        </c:ser>
        <c:ser>
          <c:idx val="2"/>
          <c:order val="2"/>
          <c:tx>
            <c:strRef>
              <c:f>Sheet1!$D$1</c:f>
              <c:strCache>
                <c:ptCount val="1"/>
                <c:pt idx="0">
                  <c:v>Wave 3</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Lack of stable income or ability to go to work</c:v>
                </c:pt>
                <c:pt idx="1">
                  <c:v>Lack of education opportunities for children</c:v>
                </c:pt>
                <c:pt idx="2">
                  <c:v>Uncertainty about how long the COVID-19 confinement will last</c:v>
                </c:pt>
                <c:pt idx="3">
                  <c:v>Lack of clear information about COVID-19 response in Pakistan</c:v>
                </c:pt>
                <c:pt idx="4">
                  <c:v>Having your child/ren at home all the time</c:v>
                </c:pt>
                <c:pt idx="5">
                  <c:v>Not being able to visit family and friends</c:v>
                </c:pt>
                <c:pt idx="6">
                  <c:v>Inability to access health services and needs (e.g. medication)</c:v>
                </c:pt>
                <c:pt idx="7">
                  <c:v>Stigma related to COVID-19</c:v>
                </c:pt>
                <c:pt idx="8">
                  <c:v>Other</c:v>
                </c:pt>
                <c:pt idx="9">
                  <c:v>None</c:v>
                </c:pt>
              </c:strCache>
            </c:strRef>
          </c:cat>
          <c:val>
            <c:numRef>
              <c:f>Sheet1!$D$2:$D$11</c:f>
              <c:numCache>
                <c:formatCode>###0%</c:formatCode>
                <c:ptCount val="10"/>
                <c:pt idx="0">
                  <c:v>0.5409309791332263</c:v>
                </c:pt>
                <c:pt idx="1">
                  <c:v>0.5521669341894061</c:v>
                </c:pt>
                <c:pt idx="2">
                  <c:v>0.3290529695024077</c:v>
                </c:pt>
                <c:pt idx="3">
                  <c:v>0.18940609951845908</c:v>
                </c:pt>
                <c:pt idx="4">
                  <c:v>0.18619582664526488</c:v>
                </c:pt>
                <c:pt idx="5">
                  <c:v>0.17014446227929375</c:v>
                </c:pt>
                <c:pt idx="6">
                  <c:v>0.2038523274478331</c:v>
                </c:pt>
                <c:pt idx="7">
                  <c:v>4.0128410914927769E-2</c:v>
                </c:pt>
                <c:pt idx="8">
                  <c:v>0</c:v>
                </c:pt>
                <c:pt idx="9">
                  <c:v>7.7046548956661312E-2</c:v>
                </c:pt>
              </c:numCache>
            </c:numRef>
          </c:val>
          <c:extLst>
            <c:ext xmlns:c16="http://schemas.microsoft.com/office/drawing/2014/chart" uri="{C3380CC4-5D6E-409C-BE32-E72D297353CC}">
              <c16:uniqueId val="{00000001-040E-42A1-A0F2-6343A0FD2CC0}"/>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p>
            </c:rich>
          </c:tx>
          <c:layout>
            <c:manualLayout>
              <c:xMode val="edge"/>
              <c:yMode val="edge"/>
              <c:x val="5.9231468849477035E-3"/>
              <c:y val="0.254432314842009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a:noFill/>
        </a:ln>
        <a:effectLst/>
      </c:spPr>
    </c:plotArea>
    <c:legend>
      <c:legendPos val="b"/>
      <c:layout>
        <c:manualLayout>
          <c:xMode val="edge"/>
          <c:yMode val="edge"/>
          <c:x val="0.37408252856523905"/>
          <c:y val="0.92138731541845642"/>
          <c:w val="0.25183485335138017"/>
          <c:h val="5.7502596573892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9322121203238E-2"/>
          <c:y val="7.0351566383961853E-2"/>
          <c:w val="0.94575126994962067"/>
          <c:h val="0.62169965850213171"/>
        </c:manualLayout>
      </c:layout>
      <c:barChart>
        <c:barDir val="col"/>
        <c:grouping val="clustered"/>
        <c:varyColors val="0"/>
        <c:ser>
          <c:idx val="0"/>
          <c:order val="0"/>
          <c:tx>
            <c:strRef>
              <c:f>Sheet1!$B$1</c:f>
              <c:strCache>
                <c:ptCount val="1"/>
                <c:pt idx="0">
                  <c:v>Wave 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073-4B1C-AB7D-9A24A560A91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073-4B1C-AB7D-9A24A560A91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073-4B1C-AB7D-9A24A560A91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073-4B1C-AB7D-9A24A560A91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Crying and/or throwing tantrums more than before</c:v>
                </c:pt>
                <c:pt idx="1">
                  <c:v>More difficulty than usual communicating with other children</c:v>
                </c:pt>
                <c:pt idx="2">
                  <c:v>not sleeping properly/like before</c:v>
                </c:pt>
                <c:pt idx="3">
                  <c:v>not eating properly/like before</c:v>
                </c:pt>
                <c:pt idx="4">
                  <c:v>bed wetting unlike before</c:v>
                </c:pt>
                <c:pt idx="5">
                  <c:v>socially and/or emotionally withdrawn</c:v>
                </c:pt>
                <c:pt idx="6">
                  <c:v>complaining of physical ailments more than before (e.g. stomach aches, headaches)</c:v>
                </c:pt>
                <c:pt idx="7">
                  <c:v>more nightmares or fears going to sleep</c:v>
                </c:pt>
                <c:pt idx="8">
                  <c:v>Fighting with each other more</c:v>
                </c:pt>
                <c:pt idx="9">
                  <c:v>None of the above</c:v>
                </c:pt>
              </c:strCache>
            </c:strRef>
          </c:cat>
          <c:val>
            <c:numRef>
              <c:f>Sheet1!$B$2:$B$11</c:f>
              <c:numCache>
                <c:formatCode>###0%</c:formatCode>
                <c:ptCount val="10"/>
                <c:pt idx="0">
                  <c:v>0.38009049773755654</c:v>
                </c:pt>
                <c:pt idx="1">
                  <c:v>0.1176470588235294</c:v>
                </c:pt>
                <c:pt idx="2">
                  <c:v>0.30316742081447962</c:v>
                </c:pt>
                <c:pt idx="3">
                  <c:v>0.25339366515837103</c:v>
                </c:pt>
                <c:pt idx="4">
                  <c:v>2.7149321266968326E-2</c:v>
                </c:pt>
                <c:pt idx="5">
                  <c:v>5.4298642533936653E-2</c:v>
                </c:pt>
                <c:pt idx="6">
                  <c:v>0.14027149321266968</c:v>
                </c:pt>
                <c:pt idx="7">
                  <c:v>9.9547511312217202E-2</c:v>
                </c:pt>
                <c:pt idx="8">
                  <c:v>0.3574660633484163</c:v>
                </c:pt>
                <c:pt idx="9">
                  <c:v>0.25791855203619912</c:v>
                </c:pt>
              </c:numCache>
            </c:numRef>
          </c:val>
          <c:extLst>
            <c:ext xmlns:c16="http://schemas.microsoft.com/office/drawing/2014/chart" uri="{C3380CC4-5D6E-409C-BE32-E72D297353CC}">
              <c16:uniqueId val="{00000008-8073-4B1C-AB7D-9A24A560A917}"/>
            </c:ext>
          </c:extLst>
        </c:ser>
        <c:ser>
          <c:idx val="1"/>
          <c:order val="1"/>
          <c:tx>
            <c:strRef>
              <c:f>Sheet1!$C$1</c:f>
              <c:strCache>
                <c:ptCount val="1"/>
                <c:pt idx="0">
                  <c:v>Wave 2</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Crying and/or throwing tantrums more than before</c:v>
                </c:pt>
                <c:pt idx="1">
                  <c:v>More difficulty than usual communicating with other children</c:v>
                </c:pt>
                <c:pt idx="2">
                  <c:v>not sleeping properly/like before</c:v>
                </c:pt>
                <c:pt idx="3">
                  <c:v>not eating properly/like before</c:v>
                </c:pt>
                <c:pt idx="4">
                  <c:v>bed wetting unlike before</c:v>
                </c:pt>
                <c:pt idx="5">
                  <c:v>socially and/or emotionally withdrawn</c:v>
                </c:pt>
                <c:pt idx="6">
                  <c:v>complaining of physical ailments more than before (e.g. stomach aches, headaches)</c:v>
                </c:pt>
                <c:pt idx="7">
                  <c:v>more nightmares or fears going to sleep</c:v>
                </c:pt>
                <c:pt idx="8">
                  <c:v>Fighting with each other more</c:v>
                </c:pt>
                <c:pt idx="9">
                  <c:v>None of the above</c:v>
                </c:pt>
              </c:strCache>
            </c:strRef>
          </c:cat>
          <c:val>
            <c:numRef>
              <c:f>Sheet1!$C$2:$C$11</c:f>
              <c:numCache>
                <c:formatCode>###0%</c:formatCode>
                <c:ptCount val="10"/>
                <c:pt idx="0">
                  <c:v>0.44955489614243321</c:v>
                </c:pt>
                <c:pt idx="1">
                  <c:v>0.27299703264094954</c:v>
                </c:pt>
                <c:pt idx="2">
                  <c:v>0.17952522255192879</c:v>
                </c:pt>
                <c:pt idx="3">
                  <c:v>0.18249258160237389</c:v>
                </c:pt>
                <c:pt idx="4">
                  <c:v>9.3471810089020765E-2</c:v>
                </c:pt>
                <c:pt idx="5">
                  <c:v>0.1513353115727003</c:v>
                </c:pt>
                <c:pt idx="6">
                  <c:v>0.18545994065281898</c:v>
                </c:pt>
                <c:pt idx="7">
                  <c:v>8.6053412462908027E-2</c:v>
                </c:pt>
                <c:pt idx="8">
                  <c:v>0.22403560830860536</c:v>
                </c:pt>
                <c:pt idx="9">
                  <c:v>0.30415430267062316</c:v>
                </c:pt>
              </c:numCache>
            </c:numRef>
          </c:val>
          <c:extLst>
            <c:ext xmlns:c16="http://schemas.microsoft.com/office/drawing/2014/chart" uri="{C3380CC4-5D6E-409C-BE32-E72D297353CC}">
              <c16:uniqueId val="{00000001-D32F-42D8-80AD-9EA0CE581486}"/>
            </c:ext>
          </c:extLst>
        </c:ser>
        <c:ser>
          <c:idx val="2"/>
          <c:order val="2"/>
          <c:tx>
            <c:strRef>
              <c:f>Sheet1!$D$1</c:f>
              <c:strCache>
                <c:ptCount val="1"/>
                <c:pt idx="0">
                  <c:v>Wave 3</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Crying and/or throwing tantrums more than before</c:v>
                </c:pt>
                <c:pt idx="1">
                  <c:v>More difficulty than usual communicating with other children</c:v>
                </c:pt>
                <c:pt idx="2">
                  <c:v>not sleeping properly/like before</c:v>
                </c:pt>
                <c:pt idx="3">
                  <c:v>not eating properly/like before</c:v>
                </c:pt>
                <c:pt idx="4">
                  <c:v>bed wetting unlike before</c:v>
                </c:pt>
                <c:pt idx="5">
                  <c:v>socially and/or emotionally withdrawn</c:v>
                </c:pt>
                <c:pt idx="6">
                  <c:v>complaining of physical ailments more than before (e.g. stomach aches, headaches)</c:v>
                </c:pt>
                <c:pt idx="7">
                  <c:v>more nightmares or fears going to sleep</c:v>
                </c:pt>
                <c:pt idx="8">
                  <c:v>Fighting with each other more</c:v>
                </c:pt>
                <c:pt idx="9">
                  <c:v>None of the above</c:v>
                </c:pt>
              </c:strCache>
            </c:strRef>
          </c:cat>
          <c:val>
            <c:numRef>
              <c:f>Sheet1!$D$2:$D$11</c:f>
              <c:numCache>
                <c:formatCode>###0%</c:formatCode>
                <c:ptCount val="10"/>
                <c:pt idx="0">
                  <c:v>0.2985553772070626</c:v>
                </c:pt>
                <c:pt idx="1">
                  <c:v>0.2038523274478331</c:v>
                </c:pt>
                <c:pt idx="2">
                  <c:v>7.2231139646869988E-2</c:v>
                </c:pt>
                <c:pt idx="3">
                  <c:v>8.3467094703049763E-2</c:v>
                </c:pt>
                <c:pt idx="4">
                  <c:v>3.691813804173355E-2</c:v>
                </c:pt>
                <c:pt idx="5">
                  <c:v>0.24077046548956663</c:v>
                </c:pt>
                <c:pt idx="6">
                  <c:v>0.13643659711075443</c:v>
                </c:pt>
                <c:pt idx="7">
                  <c:v>4.333868378812198E-2</c:v>
                </c:pt>
                <c:pt idx="8">
                  <c:v>0.2568218298555377</c:v>
                </c:pt>
                <c:pt idx="9">
                  <c:v>0.33868378812199035</c:v>
                </c:pt>
              </c:numCache>
            </c:numRef>
          </c:val>
          <c:extLst>
            <c:ext xmlns:c16="http://schemas.microsoft.com/office/drawing/2014/chart" uri="{C3380CC4-5D6E-409C-BE32-E72D297353CC}">
              <c16:uniqueId val="{00000001-1344-4751-AB5B-2831B88F35EC}"/>
            </c:ext>
          </c:extLst>
        </c:ser>
        <c:dLbls>
          <c:dLblPos val="outEnd"/>
          <c:showLegendKey val="0"/>
          <c:showVal val="1"/>
          <c:showCatName val="0"/>
          <c:showSerName val="0"/>
          <c:showPercent val="0"/>
          <c:showBubbleSize val="0"/>
        </c:dLbls>
        <c:gapWidth val="100"/>
        <c:axId val="596536383"/>
        <c:axId val="586840319"/>
      </c:barChart>
      <c:catAx>
        <c:axId val="596536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86840319"/>
        <c:crosses val="autoZero"/>
        <c:auto val="1"/>
        <c:lblAlgn val="ctr"/>
        <c:lblOffset val="100"/>
        <c:noMultiLvlLbl val="0"/>
      </c:catAx>
      <c:valAx>
        <c:axId val="586840319"/>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a:t>% of respondents</a:t>
                </a:r>
              </a:p>
            </c:rich>
          </c:tx>
          <c:layout>
            <c:manualLayout>
              <c:xMode val="edge"/>
              <c:yMode val="edge"/>
              <c:x val="2.1497388908199293E-2"/>
              <c:y val="0.34236597150472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crossAx val="596536383"/>
        <c:crosses val="autoZero"/>
        <c:crossBetween val="between"/>
      </c:valAx>
      <c:spPr>
        <a:noFill/>
        <a:ln>
          <a:noFill/>
        </a:ln>
        <a:effectLst/>
      </c:spPr>
    </c:plotArea>
    <c:legend>
      <c:legendPos val="b"/>
      <c:layout>
        <c:manualLayout>
          <c:xMode val="edge"/>
          <c:yMode val="edge"/>
          <c:x val="0.36428193928531044"/>
          <c:y val="0.93477395614786984"/>
          <c:w val="0.26930863649498094"/>
          <c:h val="6.52260438521301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0.48988</cdr:x>
      <cdr:y>0.34811</cdr:y>
    </cdr:from>
    <cdr:to>
      <cdr:x>0.89532</cdr:x>
      <cdr:y>0.53055</cdr:y>
    </cdr:to>
    <cdr:sp macro="" textlink="">
      <cdr:nvSpPr>
        <cdr:cNvPr id="2" name="TextBox 1">
          <a:extLst xmlns:a="http://schemas.openxmlformats.org/drawingml/2006/main">
            <a:ext uri="{FF2B5EF4-FFF2-40B4-BE49-F238E27FC236}">
              <a16:creationId xmlns:a16="http://schemas.microsoft.com/office/drawing/2014/main" id="{657AF04E-0FA8-47CF-B9F5-964C9A64F9D2}"/>
            </a:ext>
          </a:extLst>
        </cdr:cNvPr>
        <cdr:cNvSpPr txBox="1"/>
      </cdr:nvSpPr>
      <cdr:spPr>
        <a:xfrm xmlns:a="http://schemas.openxmlformats.org/drawingml/2006/main">
          <a:off x="5257800" y="1514725"/>
          <a:ext cx="4351489" cy="793881"/>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en-US" sz="1400" b="1" dirty="0"/>
            <a:t>A significantly higher proportion of females (25%)</a:t>
          </a:r>
        </a:p>
        <a:p xmlns:a="http://schemas.openxmlformats.org/drawingml/2006/main">
          <a:r>
            <a:rPr lang="en-US" sz="1400" b="1" dirty="0"/>
            <a:t>than males (5%) respondents report that they do</a:t>
          </a:r>
        </a:p>
        <a:p xmlns:a="http://schemas.openxmlformats.org/drawingml/2006/main">
          <a:r>
            <a:rPr lang="en-US" sz="1400" b="1" dirty="0"/>
            <a:t>not leave their house for any purpose these days</a:t>
          </a:r>
        </a:p>
      </cdr:txBody>
    </cdr:sp>
  </cdr:relSizeAnchor>
  <cdr:relSizeAnchor xmlns:cdr="http://schemas.openxmlformats.org/drawingml/2006/chartDrawing">
    <cdr:from>
      <cdr:x>0.70504</cdr:x>
      <cdr:y>0.53785</cdr:y>
    </cdr:from>
    <cdr:to>
      <cdr:x>0.70504</cdr:x>
      <cdr:y>0.6439</cdr:y>
    </cdr:to>
    <cdr:cxnSp macro="">
      <cdr:nvCxnSpPr>
        <cdr:cNvPr id="3" name="Straight Arrow Connector 2">
          <a:extLst xmlns:a="http://schemas.openxmlformats.org/drawingml/2006/main">
            <a:ext uri="{FF2B5EF4-FFF2-40B4-BE49-F238E27FC236}">
              <a16:creationId xmlns:a16="http://schemas.microsoft.com/office/drawing/2014/main" id="{DD1FB49D-7A6C-A142-91B5-887A8FD3CE4D}"/>
            </a:ext>
          </a:extLst>
        </cdr:cNvPr>
        <cdr:cNvCxnSpPr/>
      </cdr:nvCxnSpPr>
      <cdr:spPr>
        <a:xfrm xmlns:a="http://schemas.openxmlformats.org/drawingml/2006/main" flipV="1">
          <a:off x="7567080" y="2340375"/>
          <a:ext cx="0" cy="461471"/>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0.34108</cdr:x>
      <cdr:y>0.31508</cdr:y>
    </cdr:from>
    <cdr:to>
      <cdr:x>0.61086</cdr:x>
      <cdr:y>0.38582</cdr:y>
    </cdr:to>
    <cdr:sp macro="" textlink="">
      <cdr:nvSpPr>
        <cdr:cNvPr id="2" name="TextBox 1">
          <a:extLst xmlns:a="http://schemas.openxmlformats.org/drawingml/2006/main">
            <a:ext uri="{FF2B5EF4-FFF2-40B4-BE49-F238E27FC236}">
              <a16:creationId xmlns:a16="http://schemas.microsoft.com/office/drawing/2014/main" id="{FDA30439-7152-4CCB-BB4D-270549D05AF8}"/>
            </a:ext>
          </a:extLst>
        </cdr:cNvPr>
        <cdr:cNvSpPr txBox="1"/>
      </cdr:nvSpPr>
      <cdr:spPr>
        <a:xfrm xmlns:a="http://schemas.openxmlformats.org/drawingml/2006/main">
          <a:off x="3586625" y="1371037"/>
          <a:ext cx="2836962" cy="307777"/>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400" dirty="0"/>
            <a:t>Differences statistically significant</a:t>
          </a:r>
        </a:p>
      </cdr:txBody>
    </cdr:sp>
  </cdr:relSizeAnchor>
</c:userShapes>
</file>

<file path=ppt/drawings/drawing3.xml><?xml version="1.0" encoding="utf-8"?>
<c:userShapes xmlns:c="http://schemas.openxmlformats.org/drawingml/2006/chart">
  <cdr:relSizeAnchor xmlns:cdr="http://schemas.openxmlformats.org/drawingml/2006/chartDrawing">
    <cdr:from>
      <cdr:x>0.11461</cdr:x>
      <cdr:y>0.30343</cdr:y>
    </cdr:from>
    <cdr:to>
      <cdr:x>0.11461</cdr:x>
      <cdr:y>0.40843</cdr:y>
    </cdr:to>
    <cdr:cxnSp macro="">
      <cdr:nvCxnSpPr>
        <cdr:cNvPr id="2" name="Straight Arrow Connector 1">
          <a:extLst xmlns:a="http://schemas.openxmlformats.org/drawingml/2006/main">
            <a:ext uri="{FF2B5EF4-FFF2-40B4-BE49-F238E27FC236}">
              <a16:creationId xmlns:a16="http://schemas.microsoft.com/office/drawing/2014/main" id="{30570347-0AB3-488F-B625-DAEBD53E68CC}"/>
            </a:ext>
          </a:extLst>
        </cdr:cNvPr>
        <cdr:cNvCxnSpPr/>
      </cdr:nvCxnSpPr>
      <cdr:spPr>
        <a:xfrm xmlns:a="http://schemas.openxmlformats.org/drawingml/2006/main" flipV="1">
          <a:off x="1253950" y="1473593"/>
          <a:ext cx="0" cy="50992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44FBE-6727-42EA-9109-ABF545527F21}"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6F208-4AE8-4E9D-A034-EC99673731A7}" type="slidenum">
              <a:rPr lang="en-US" smtClean="0"/>
              <a:t>‹#›</a:t>
            </a:fld>
            <a:endParaRPr lang="en-US"/>
          </a:p>
        </p:txBody>
      </p:sp>
    </p:spTree>
    <p:extLst>
      <p:ext uri="{BB962C8B-B14F-4D97-AF65-F5344CB8AC3E}">
        <p14:creationId xmlns:p14="http://schemas.microsoft.com/office/powerpoint/2010/main" val="136916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1</a:t>
            </a:fld>
            <a:endParaRPr lang="en-US"/>
          </a:p>
        </p:txBody>
      </p:sp>
    </p:spTree>
    <p:extLst>
      <p:ext uri="{BB962C8B-B14F-4D97-AF65-F5344CB8AC3E}">
        <p14:creationId xmlns:p14="http://schemas.microsoft.com/office/powerpoint/2010/main" val="385851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10</a:t>
            </a:fld>
            <a:endParaRPr lang="en-US"/>
          </a:p>
        </p:txBody>
      </p:sp>
    </p:spTree>
    <p:extLst>
      <p:ext uri="{BB962C8B-B14F-4D97-AF65-F5344CB8AC3E}">
        <p14:creationId xmlns:p14="http://schemas.microsoft.com/office/powerpoint/2010/main" val="318505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11</a:t>
            </a:fld>
            <a:endParaRPr lang="en-US"/>
          </a:p>
        </p:txBody>
      </p:sp>
    </p:spTree>
    <p:extLst>
      <p:ext uri="{BB962C8B-B14F-4D97-AF65-F5344CB8AC3E}">
        <p14:creationId xmlns:p14="http://schemas.microsoft.com/office/powerpoint/2010/main" val="169571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13</a:t>
            </a:fld>
            <a:endParaRPr lang="en-US"/>
          </a:p>
        </p:txBody>
      </p:sp>
    </p:spTree>
    <p:extLst>
      <p:ext uri="{BB962C8B-B14F-4D97-AF65-F5344CB8AC3E}">
        <p14:creationId xmlns:p14="http://schemas.microsoft.com/office/powerpoint/2010/main" val="286780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14</a:t>
            </a:fld>
            <a:endParaRPr lang="en-US"/>
          </a:p>
        </p:txBody>
      </p:sp>
    </p:spTree>
    <p:extLst>
      <p:ext uri="{BB962C8B-B14F-4D97-AF65-F5344CB8AC3E}">
        <p14:creationId xmlns:p14="http://schemas.microsoft.com/office/powerpoint/2010/main" val="250182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15</a:t>
            </a:fld>
            <a:endParaRPr lang="en-US"/>
          </a:p>
        </p:txBody>
      </p:sp>
    </p:spTree>
    <p:extLst>
      <p:ext uri="{BB962C8B-B14F-4D97-AF65-F5344CB8AC3E}">
        <p14:creationId xmlns:p14="http://schemas.microsoft.com/office/powerpoint/2010/main" val="359149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16</a:t>
            </a:fld>
            <a:endParaRPr lang="en-US"/>
          </a:p>
        </p:txBody>
      </p:sp>
    </p:spTree>
    <p:extLst>
      <p:ext uri="{BB962C8B-B14F-4D97-AF65-F5344CB8AC3E}">
        <p14:creationId xmlns:p14="http://schemas.microsoft.com/office/powerpoint/2010/main" val="31435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17</a:t>
            </a:fld>
            <a:endParaRPr lang="en-US"/>
          </a:p>
        </p:txBody>
      </p:sp>
    </p:spTree>
    <p:extLst>
      <p:ext uri="{BB962C8B-B14F-4D97-AF65-F5344CB8AC3E}">
        <p14:creationId xmlns:p14="http://schemas.microsoft.com/office/powerpoint/2010/main" val="380374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18</a:t>
            </a:fld>
            <a:endParaRPr lang="en-US"/>
          </a:p>
        </p:txBody>
      </p:sp>
    </p:spTree>
    <p:extLst>
      <p:ext uri="{BB962C8B-B14F-4D97-AF65-F5344CB8AC3E}">
        <p14:creationId xmlns:p14="http://schemas.microsoft.com/office/powerpoint/2010/main" val="229861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https://www.thenews.com.pk/latest/742263-ncoc-to-asks-provinces-to-enforce-early-extended-closure-of-schools-for-winter-vacations</a:t>
            </a:r>
          </a:p>
        </p:txBody>
      </p:sp>
      <p:sp>
        <p:nvSpPr>
          <p:cNvPr id="4" name="Slide Number Placeholder 3"/>
          <p:cNvSpPr>
            <a:spLocks noGrp="1"/>
          </p:cNvSpPr>
          <p:nvPr>
            <p:ph type="sldNum" sz="quarter" idx="5"/>
          </p:nvPr>
        </p:nvSpPr>
        <p:spPr/>
        <p:txBody>
          <a:bodyPr/>
          <a:lstStyle/>
          <a:p>
            <a:fld id="{07FB33D2-6088-5843-9BC0-2EF205C05354}" type="slidenum">
              <a:rPr lang="en-US" smtClean="0"/>
              <a:t>19</a:t>
            </a:fld>
            <a:endParaRPr lang="en-US"/>
          </a:p>
        </p:txBody>
      </p:sp>
    </p:spTree>
    <p:extLst>
      <p:ext uri="{BB962C8B-B14F-4D97-AF65-F5344CB8AC3E}">
        <p14:creationId xmlns:p14="http://schemas.microsoft.com/office/powerpoint/2010/main" val="256020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20</a:t>
            </a:fld>
            <a:endParaRPr lang="en-US"/>
          </a:p>
        </p:txBody>
      </p:sp>
    </p:spTree>
    <p:extLst>
      <p:ext uri="{BB962C8B-B14F-4D97-AF65-F5344CB8AC3E}">
        <p14:creationId xmlns:p14="http://schemas.microsoft.com/office/powerpoint/2010/main" val="111291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2</a:t>
            </a:fld>
            <a:endParaRPr lang="en-US"/>
          </a:p>
        </p:txBody>
      </p:sp>
    </p:spTree>
    <p:extLst>
      <p:ext uri="{BB962C8B-B14F-4D97-AF65-F5344CB8AC3E}">
        <p14:creationId xmlns:p14="http://schemas.microsoft.com/office/powerpoint/2010/main" val="233400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21</a:t>
            </a:fld>
            <a:endParaRPr lang="en-US"/>
          </a:p>
        </p:txBody>
      </p:sp>
    </p:spTree>
    <p:extLst>
      <p:ext uri="{BB962C8B-B14F-4D97-AF65-F5344CB8AC3E}">
        <p14:creationId xmlns:p14="http://schemas.microsoft.com/office/powerpoint/2010/main" val="96531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22</a:t>
            </a:fld>
            <a:endParaRPr lang="en-US"/>
          </a:p>
        </p:txBody>
      </p:sp>
    </p:spTree>
    <p:extLst>
      <p:ext uri="{BB962C8B-B14F-4D97-AF65-F5344CB8AC3E}">
        <p14:creationId xmlns:p14="http://schemas.microsoft.com/office/powerpoint/2010/main" val="399656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23</a:t>
            </a:fld>
            <a:endParaRPr lang="en-US"/>
          </a:p>
        </p:txBody>
      </p:sp>
    </p:spTree>
    <p:extLst>
      <p:ext uri="{BB962C8B-B14F-4D97-AF65-F5344CB8AC3E}">
        <p14:creationId xmlns:p14="http://schemas.microsoft.com/office/powerpoint/2010/main" val="198668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24</a:t>
            </a:fld>
            <a:endParaRPr lang="en-US"/>
          </a:p>
        </p:txBody>
      </p:sp>
    </p:spTree>
    <p:extLst>
      <p:ext uri="{BB962C8B-B14F-4D97-AF65-F5344CB8AC3E}">
        <p14:creationId xmlns:p14="http://schemas.microsoft.com/office/powerpoint/2010/main" val="371132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25</a:t>
            </a:fld>
            <a:endParaRPr lang="en-US"/>
          </a:p>
        </p:txBody>
      </p:sp>
    </p:spTree>
    <p:extLst>
      <p:ext uri="{BB962C8B-B14F-4D97-AF65-F5344CB8AC3E}">
        <p14:creationId xmlns:p14="http://schemas.microsoft.com/office/powerpoint/2010/main" val="1797046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26</a:t>
            </a:fld>
            <a:endParaRPr lang="en-US"/>
          </a:p>
        </p:txBody>
      </p:sp>
    </p:spTree>
    <p:extLst>
      <p:ext uri="{BB962C8B-B14F-4D97-AF65-F5344CB8AC3E}">
        <p14:creationId xmlns:p14="http://schemas.microsoft.com/office/powerpoint/2010/main" val="2141385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27</a:t>
            </a:fld>
            <a:endParaRPr lang="en-US"/>
          </a:p>
        </p:txBody>
      </p:sp>
    </p:spTree>
    <p:extLst>
      <p:ext uri="{BB962C8B-B14F-4D97-AF65-F5344CB8AC3E}">
        <p14:creationId xmlns:p14="http://schemas.microsoft.com/office/powerpoint/2010/main" val="723772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28</a:t>
            </a:fld>
            <a:endParaRPr lang="en-US"/>
          </a:p>
        </p:txBody>
      </p:sp>
    </p:spTree>
    <p:extLst>
      <p:ext uri="{BB962C8B-B14F-4D97-AF65-F5344CB8AC3E}">
        <p14:creationId xmlns:p14="http://schemas.microsoft.com/office/powerpoint/2010/main" val="3159045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29</a:t>
            </a:fld>
            <a:endParaRPr lang="en-US"/>
          </a:p>
        </p:txBody>
      </p:sp>
    </p:spTree>
    <p:extLst>
      <p:ext uri="{BB962C8B-B14F-4D97-AF65-F5344CB8AC3E}">
        <p14:creationId xmlns:p14="http://schemas.microsoft.com/office/powerpoint/2010/main" val="1021663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30</a:t>
            </a:fld>
            <a:endParaRPr lang="en-US"/>
          </a:p>
        </p:txBody>
      </p:sp>
    </p:spTree>
    <p:extLst>
      <p:ext uri="{BB962C8B-B14F-4D97-AF65-F5344CB8AC3E}">
        <p14:creationId xmlns:p14="http://schemas.microsoft.com/office/powerpoint/2010/main" val="398177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3</a:t>
            </a:fld>
            <a:endParaRPr lang="en-US"/>
          </a:p>
        </p:txBody>
      </p:sp>
    </p:spTree>
    <p:extLst>
      <p:ext uri="{BB962C8B-B14F-4D97-AF65-F5344CB8AC3E}">
        <p14:creationId xmlns:p14="http://schemas.microsoft.com/office/powerpoint/2010/main" val="45434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31</a:t>
            </a:fld>
            <a:endParaRPr lang="en-US"/>
          </a:p>
        </p:txBody>
      </p:sp>
    </p:spTree>
    <p:extLst>
      <p:ext uri="{BB962C8B-B14F-4D97-AF65-F5344CB8AC3E}">
        <p14:creationId xmlns:p14="http://schemas.microsoft.com/office/powerpoint/2010/main" val="2973323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32</a:t>
            </a:fld>
            <a:endParaRPr lang="en-US"/>
          </a:p>
        </p:txBody>
      </p:sp>
    </p:spTree>
    <p:extLst>
      <p:ext uri="{BB962C8B-B14F-4D97-AF65-F5344CB8AC3E}">
        <p14:creationId xmlns:p14="http://schemas.microsoft.com/office/powerpoint/2010/main" val="379804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states Vaccines resumed July 20: https://www.who.int/news-room/feature-stories/detail/how-polio-personnel-are-pivoting-against-covid-19</a:t>
            </a:r>
          </a:p>
        </p:txBody>
      </p:sp>
      <p:sp>
        <p:nvSpPr>
          <p:cNvPr id="4" name="Slide Number Placeholder 3"/>
          <p:cNvSpPr>
            <a:spLocks noGrp="1"/>
          </p:cNvSpPr>
          <p:nvPr>
            <p:ph type="sldNum" sz="quarter" idx="5"/>
          </p:nvPr>
        </p:nvSpPr>
        <p:spPr/>
        <p:txBody>
          <a:bodyPr/>
          <a:lstStyle/>
          <a:p>
            <a:fld id="{07FB33D2-6088-5843-9BC0-2EF205C05354}" type="slidenum">
              <a:rPr lang="en-US" smtClean="0"/>
              <a:t>33</a:t>
            </a:fld>
            <a:endParaRPr lang="en-US"/>
          </a:p>
        </p:txBody>
      </p:sp>
    </p:spTree>
    <p:extLst>
      <p:ext uri="{BB962C8B-B14F-4D97-AF65-F5344CB8AC3E}">
        <p14:creationId xmlns:p14="http://schemas.microsoft.com/office/powerpoint/2010/main" val="4219081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34</a:t>
            </a:fld>
            <a:endParaRPr lang="en-US"/>
          </a:p>
        </p:txBody>
      </p:sp>
    </p:spTree>
    <p:extLst>
      <p:ext uri="{BB962C8B-B14F-4D97-AF65-F5344CB8AC3E}">
        <p14:creationId xmlns:p14="http://schemas.microsoft.com/office/powerpoint/2010/main" val="2078288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35</a:t>
            </a:fld>
            <a:endParaRPr lang="en-US"/>
          </a:p>
        </p:txBody>
      </p:sp>
    </p:spTree>
    <p:extLst>
      <p:ext uri="{BB962C8B-B14F-4D97-AF65-F5344CB8AC3E}">
        <p14:creationId xmlns:p14="http://schemas.microsoft.com/office/powerpoint/2010/main" val="3487562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36</a:t>
            </a:fld>
            <a:endParaRPr lang="en-US"/>
          </a:p>
        </p:txBody>
      </p:sp>
    </p:spTree>
    <p:extLst>
      <p:ext uri="{BB962C8B-B14F-4D97-AF65-F5344CB8AC3E}">
        <p14:creationId xmlns:p14="http://schemas.microsoft.com/office/powerpoint/2010/main" val="1848572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07FB33D2-6088-5843-9BC0-2EF205C05354}" type="slidenum">
              <a:rPr lang="en-US" smtClean="0"/>
              <a:t>37</a:t>
            </a:fld>
            <a:endParaRPr lang="en-US"/>
          </a:p>
        </p:txBody>
      </p:sp>
    </p:spTree>
    <p:extLst>
      <p:ext uri="{BB962C8B-B14F-4D97-AF65-F5344CB8AC3E}">
        <p14:creationId xmlns:p14="http://schemas.microsoft.com/office/powerpoint/2010/main" val="3117843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38</a:t>
            </a:fld>
            <a:endParaRPr lang="en-US"/>
          </a:p>
        </p:txBody>
      </p:sp>
    </p:spTree>
    <p:extLst>
      <p:ext uri="{BB962C8B-B14F-4D97-AF65-F5344CB8AC3E}">
        <p14:creationId xmlns:p14="http://schemas.microsoft.com/office/powerpoint/2010/main" val="951146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39</a:t>
            </a:fld>
            <a:endParaRPr lang="en-US"/>
          </a:p>
        </p:txBody>
      </p:sp>
    </p:spTree>
    <p:extLst>
      <p:ext uri="{BB962C8B-B14F-4D97-AF65-F5344CB8AC3E}">
        <p14:creationId xmlns:p14="http://schemas.microsoft.com/office/powerpoint/2010/main" val="1091856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40</a:t>
            </a:fld>
            <a:endParaRPr lang="en-US"/>
          </a:p>
        </p:txBody>
      </p:sp>
    </p:spTree>
    <p:extLst>
      <p:ext uri="{BB962C8B-B14F-4D97-AF65-F5344CB8AC3E}">
        <p14:creationId xmlns:p14="http://schemas.microsoft.com/office/powerpoint/2010/main" val="355954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4</a:t>
            </a:fld>
            <a:endParaRPr lang="en-US"/>
          </a:p>
        </p:txBody>
      </p:sp>
    </p:spTree>
    <p:extLst>
      <p:ext uri="{BB962C8B-B14F-4D97-AF65-F5344CB8AC3E}">
        <p14:creationId xmlns:p14="http://schemas.microsoft.com/office/powerpoint/2010/main" val="1009459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41</a:t>
            </a:fld>
            <a:endParaRPr lang="en-US"/>
          </a:p>
        </p:txBody>
      </p:sp>
    </p:spTree>
    <p:extLst>
      <p:ext uri="{BB962C8B-B14F-4D97-AF65-F5344CB8AC3E}">
        <p14:creationId xmlns:p14="http://schemas.microsoft.com/office/powerpoint/2010/main" val="80270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42</a:t>
            </a:fld>
            <a:endParaRPr lang="en-US"/>
          </a:p>
        </p:txBody>
      </p:sp>
    </p:spTree>
    <p:extLst>
      <p:ext uri="{BB962C8B-B14F-4D97-AF65-F5344CB8AC3E}">
        <p14:creationId xmlns:p14="http://schemas.microsoft.com/office/powerpoint/2010/main" val="3912040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43</a:t>
            </a:fld>
            <a:endParaRPr lang="en-US"/>
          </a:p>
        </p:txBody>
      </p:sp>
    </p:spTree>
    <p:extLst>
      <p:ext uri="{BB962C8B-B14F-4D97-AF65-F5344CB8AC3E}">
        <p14:creationId xmlns:p14="http://schemas.microsoft.com/office/powerpoint/2010/main" val="941925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44</a:t>
            </a:fld>
            <a:endParaRPr lang="en-US"/>
          </a:p>
        </p:txBody>
      </p:sp>
    </p:spTree>
    <p:extLst>
      <p:ext uri="{BB962C8B-B14F-4D97-AF65-F5344CB8AC3E}">
        <p14:creationId xmlns:p14="http://schemas.microsoft.com/office/powerpoint/2010/main" val="3199845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45</a:t>
            </a:fld>
            <a:endParaRPr lang="en-US"/>
          </a:p>
        </p:txBody>
      </p:sp>
    </p:spTree>
    <p:extLst>
      <p:ext uri="{BB962C8B-B14F-4D97-AF65-F5344CB8AC3E}">
        <p14:creationId xmlns:p14="http://schemas.microsoft.com/office/powerpoint/2010/main" val="563366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46</a:t>
            </a:fld>
            <a:endParaRPr lang="en-US"/>
          </a:p>
        </p:txBody>
      </p:sp>
    </p:spTree>
    <p:extLst>
      <p:ext uri="{BB962C8B-B14F-4D97-AF65-F5344CB8AC3E}">
        <p14:creationId xmlns:p14="http://schemas.microsoft.com/office/powerpoint/2010/main" val="3070088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47</a:t>
            </a:fld>
            <a:endParaRPr lang="en-US"/>
          </a:p>
        </p:txBody>
      </p:sp>
    </p:spTree>
    <p:extLst>
      <p:ext uri="{BB962C8B-B14F-4D97-AF65-F5344CB8AC3E}">
        <p14:creationId xmlns:p14="http://schemas.microsoft.com/office/powerpoint/2010/main" val="122161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FB33D2-6088-5843-9BC0-2EF205C05354}" type="slidenum">
              <a:rPr lang="en-US" smtClean="0"/>
              <a:t>5</a:t>
            </a:fld>
            <a:endParaRPr lang="en-US"/>
          </a:p>
        </p:txBody>
      </p:sp>
    </p:spTree>
    <p:extLst>
      <p:ext uri="{BB962C8B-B14F-4D97-AF65-F5344CB8AC3E}">
        <p14:creationId xmlns:p14="http://schemas.microsoft.com/office/powerpoint/2010/main" val="109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B33D2-6088-5843-9BC0-2EF205C05354}" type="slidenum">
              <a:rPr lang="en-US" smtClean="0"/>
              <a:t>6</a:t>
            </a:fld>
            <a:endParaRPr lang="en-US"/>
          </a:p>
        </p:txBody>
      </p:sp>
    </p:spTree>
    <p:extLst>
      <p:ext uri="{BB962C8B-B14F-4D97-AF65-F5344CB8AC3E}">
        <p14:creationId xmlns:p14="http://schemas.microsoft.com/office/powerpoint/2010/main" val="367554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7</a:t>
            </a:fld>
            <a:endParaRPr lang="en-US"/>
          </a:p>
        </p:txBody>
      </p:sp>
    </p:spTree>
    <p:extLst>
      <p:ext uri="{BB962C8B-B14F-4D97-AF65-F5344CB8AC3E}">
        <p14:creationId xmlns:p14="http://schemas.microsoft.com/office/powerpoint/2010/main" val="111134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8</a:t>
            </a:fld>
            <a:endParaRPr lang="en-US"/>
          </a:p>
        </p:txBody>
      </p:sp>
    </p:spTree>
    <p:extLst>
      <p:ext uri="{BB962C8B-B14F-4D97-AF65-F5344CB8AC3E}">
        <p14:creationId xmlns:p14="http://schemas.microsoft.com/office/powerpoint/2010/main" val="49960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FB33D2-6088-5843-9BC0-2EF205C05354}" type="slidenum">
              <a:rPr lang="en-US" smtClean="0"/>
              <a:t>9</a:t>
            </a:fld>
            <a:endParaRPr lang="en-US"/>
          </a:p>
        </p:txBody>
      </p:sp>
    </p:spTree>
    <p:extLst>
      <p:ext uri="{BB962C8B-B14F-4D97-AF65-F5344CB8AC3E}">
        <p14:creationId xmlns:p14="http://schemas.microsoft.com/office/powerpoint/2010/main" val="1333656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B424DB-FB41-A74D-87E6-F0C67072C550}"/>
              </a:ext>
            </a:extLst>
          </p:cNvPr>
          <p:cNvSpPr/>
          <p:nvPr/>
        </p:nvSpPr>
        <p:spPr>
          <a:xfrm>
            <a:off x="0" y="0"/>
            <a:ext cx="4064000" cy="455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2A5659-F5A6-F540-AD25-C1D7042DBCCC}"/>
              </a:ext>
            </a:extLst>
          </p:cNvPr>
          <p:cNvSpPr/>
          <p:nvPr/>
        </p:nvSpPr>
        <p:spPr>
          <a:xfrm>
            <a:off x="0" y="4553393"/>
            <a:ext cx="4064000" cy="2304607"/>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F7ED7-39B8-C34B-AA50-D6973C836A61}"/>
              </a:ext>
            </a:extLst>
          </p:cNvPr>
          <p:cNvSpPr>
            <a:spLocks noGrp="1"/>
          </p:cNvSpPr>
          <p:nvPr>
            <p:ph type="ctrTitle" hasCustomPrompt="1"/>
          </p:nvPr>
        </p:nvSpPr>
        <p:spPr>
          <a:xfrm>
            <a:off x="352662" y="5317138"/>
            <a:ext cx="3358677" cy="358443"/>
          </a:xfrm>
          <a:prstGeom prst="rect">
            <a:avLst/>
          </a:prstGeom>
        </p:spPr>
        <p:txBody>
          <a:bodyPr lIns="0" tIns="0" rIns="0" bIns="0" anchor="ctr">
            <a:normAutofit/>
          </a:bodyPr>
          <a:lstStyle>
            <a:lvl1pPr algn="l">
              <a:defRPr sz="2400" b="1" i="0">
                <a:solidFill>
                  <a:schemeClr val="bg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3" name="Subtitle 2">
            <a:extLst>
              <a:ext uri="{FF2B5EF4-FFF2-40B4-BE49-F238E27FC236}">
                <a16:creationId xmlns:a16="http://schemas.microsoft.com/office/drawing/2014/main" id="{6829ABB0-5105-D643-A6DF-A07548D8BBC9}"/>
              </a:ext>
            </a:extLst>
          </p:cNvPr>
          <p:cNvSpPr>
            <a:spLocks noGrp="1"/>
          </p:cNvSpPr>
          <p:nvPr>
            <p:ph type="subTitle" idx="1" hasCustomPrompt="1"/>
          </p:nvPr>
        </p:nvSpPr>
        <p:spPr>
          <a:xfrm>
            <a:off x="352662" y="5960532"/>
            <a:ext cx="3358677" cy="254529"/>
          </a:xfrm>
          <a:prstGeom prst="rect">
            <a:avLst/>
          </a:prstGeom>
        </p:spPr>
        <p:txBody>
          <a:bodyPr lIns="0" tIns="0" rIns="0" bIns="0" anchor="ctr">
            <a:noAutofit/>
          </a:bodyPr>
          <a:lstStyle>
            <a:lvl1pPr marL="0" indent="0" algn="l">
              <a:buNone/>
              <a:defRPr sz="1800" b="0" i="0">
                <a:solidFill>
                  <a:schemeClr val="bg1"/>
                </a:solidFill>
                <a:latin typeface="Arial" panose="020B0604020202020204" pitchFamily="34" charset="0"/>
                <a:ea typeface="Roboto"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6" name="Picture Placeholder 5">
            <a:extLst>
              <a:ext uri="{FF2B5EF4-FFF2-40B4-BE49-F238E27FC236}">
                <a16:creationId xmlns:a16="http://schemas.microsoft.com/office/drawing/2014/main" id="{93646FD8-CB84-EF4A-B556-93E5C9A5A3BF}"/>
              </a:ext>
            </a:extLst>
          </p:cNvPr>
          <p:cNvSpPr>
            <a:spLocks noGrp="1"/>
          </p:cNvSpPr>
          <p:nvPr>
            <p:ph type="pic" sz="quarter" idx="10"/>
          </p:nvPr>
        </p:nvSpPr>
        <p:spPr>
          <a:xfrm>
            <a:off x="4064000" y="0"/>
            <a:ext cx="8128000" cy="6858000"/>
          </a:xfrm>
          <a:prstGeom prst="rect">
            <a:avLst/>
          </a:prstGeom>
        </p:spPr>
        <p:txBody>
          <a:bodyPr/>
          <a:lstStyle/>
          <a:p>
            <a:r>
              <a:rPr lang="en-US"/>
              <a:t>Click icon to add picture</a:t>
            </a:r>
          </a:p>
        </p:txBody>
      </p:sp>
      <p:pic>
        <p:nvPicPr>
          <p:cNvPr id="11" name="Picture 10">
            <a:extLst>
              <a:ext uri="{FF2B5EF4-FFF2-40B4-BE49-F238E27FC236}">
                <a16:creationId xmlns:a16="http://schemas.microsoft.com/office/drawing/2014/main" id="{8CC48DB6-C469-8D4A-9861-62ADF75D60EF}"/>
              </a:ext>
            </a:extLst>
          </p:cNvPr>
          <p:cNvPicPr>
            <a:picLocks noChangeAspect="1"/>
          </p:cNvPicPr>
          <p:nvPr/>
        </p:nvPicPr>
        <p:blipFill>
          <a:blip r:embed="rId2"/>
          <a:stretch>
            <a:fillRect/>
          </a:stretch>
        </p:blipFill>
        <p:spPr>
          <a:xfrm>
            <a:off x="508000" y="1889347"/>
            <a:ext cx="3048000" cy="778494"/>
          </a:xfrm>
          <a:prstGeom prst="rect">
            <a:avLst/>
          </a:prstGeom>
        </p:spPr>
      </p:pic>
      <p:sp>
        <p:nvSpPr>
          <p:cNvPr id="8" name="Rectangle 7">
            <a:extLst>
              <a:ext uri="{FF2B5EF4-FFF2-40B4-BE49-F238E27FC236}">
                <a16:creationId xmlns:a16="http://schemas.microsoft.com/office/drawing/2014/main" id="{B48A2C36-9735-E643-9764-EB1A637A53D3}"/>
              </a:ext>
            </a:extLst>
          </p:cNvPr>
          <p:cNvSpPr/>
          <p:nvPr userDrawn="1"/>
        </p:nvSpPr>
        <p:spPr>
          <a:xfrm>
            <a:off x="0" y="0"/>
            <a:ext cx="4064000" cy="455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905D5F-44E6-4745-8681-11C305282B44}"/>
              </a:ext>
            </a:extLst>
          </p:cNvPr>
          <p:cNvSpPr/>
          <p:nvPr userDrawn="1"/>
        </p:nvSpPr>
        <p:spPr>
          <a:xfrm>
            <a:off x="0" y="4553393"/>
            <a:ext cx="4064000" cy="2304607"/>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C19228-E091-A44D-A369-02B593A5EC64}"/>
              </a:ext>
            </a:extLst>
          </p:cNvPr>
          <p:cNvPicPr>
            <a:picLocks noChangeAspect="1"/>
          </p:cNvPicPr>
          <p:nvPr userDrawn="1"/>
        </p:nvPicPr>
        <p:blipFill>
          <a:blip r:embed="rId2"/>
          <a:stretch>
            <a:fillRect/>
          </a:stretch>
        </p:blipFill>
        <p:spPr>
          <a:xfrm>
            <a:off x="508000" y="1889347"/>
            <a:ext cx="3048000" cy="778494"/>
          </a:xfrm>
          <a:prstGeom prst="rect">
            <a:avLst/>
          </a:prstGeom>
        </p:spPr>
      </p:pic>
    </p:spTree>
    <p:extLst>
      <p:ext uri="{BB962C8B-B14F-4D97-AF65-F5344CB8AC3E}">
        <p14:creationId xmlns:p14="http://schemas.microsoft.com/office/powerpoint/2010/main" val="381043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right 1:2">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32CECA97-A2A1-1347-8647-2854F65E91EE}"/>
              </a:ext>
            </a:extLst>
          </p:cNvPr>
          <p:cNvSpPr>
            <a:spLocks noGrp="1"/>
          </p:cNvSpPr>
          <p:nvPr>
            <p:ph type="pic" sz="quarter" idx="10"/>
          </p:nvPr>
        </p:nvSpPr>
        <p:spPr>
          <a:xfrm>
            <a:off x="4064000" y="1"/>
            <a:ext cx="8128000" cy="6476399"/>
          </a:xfrm>
          <a:prstGeom prst="rect">
            <a:avLst/>
          </a:prstGeom>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r>
              <a:rPr lang="en-US"/>
              <a:t>Click icon to add picture</a:t>
            </a:r>
          </a:p>
        </p:txBody>
      </p:sp>
      <p:sp>
        <p:nvSpPr>
          <p:cNvPr id="14" name="Title 1">
            <a:extLst>
              <a:ext uri="{FF2B5EF4-FFF2-40B4-BE49-F238E27FC236}">
                <a16:creationId xmlns:a16="http://schemas.microsoft.com/office/drawing/2014/main" id="{E603A120-8BF6-834F-BEFE-66F4B9A10571}"/>
              </a:ext>
            </a:extLst>
          </p:cNvPr>
          <p:cNvSpPr>
            <a:spLocks noGrp="1"/>
          </p:cNvSpPr>
          <p:nvPr>
            <p:ph type="ctrTitle" hasCustomPrompt="1"/>
          </p:nvPr>
        </p:nvSpPr>
        <p:spPr>
          <a:xfrm>
            <a:off x="545806" y="595423"/>
            <a:ext cx="2967492" cy="340242"/>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15" name="Rectangle 14">
            <a:extLst>
              <a:ext uri="{FF2B5EF4-FFF2-40B4-BE49-F238E27FC236}">
                <a16:creationId xmlns:a16="http://schemas.microsoft.com/office/drawing/2014/main" id="{B58AF98B-4331-6745-8630-0F23992419C7}"/>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8F5CA2-D7C4-074E-91E6-438F6FBC9364}"/>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84CD58-4032-5949-8263-C7F15EF1B34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20" name="Text Placeholder 10">
            <a:extLst>
              <a:ext uri="{FF2B5EF4-FFF2-40B4-BE49-F238E27FC236}">
                <a16:creationId xmlns:a16="http://schemas.microsoft.com/office/drawing/2014/main" id="{7E1DAA00-997B-F645-9A80-2971C8122679}"/>
              </a:ext>
            </a:extLst>
          </p:cNvPr>
          <p:cNvSpPr>
            <a:spLocks noGrp="1"/>
          </p:cNvSpPr>
          <p:nvPr>
            <p:ph type="body" sz="quarter" idx="11"/>
          </p:nvPr>
        </p:nvSpPr>
        <p:spPr>
          <a:xfrm>
            <a:off x="545806" y="1219200"/>
            <a:ext cx="2972389"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Click to edit Master text styles</a:t>
            </a:r>
          </a:p>
        </p:txBody>
      </p:sp>
    </p:spTree>
    <p:extLst>
      <p:ext uri="{BB962C8B-B14F-4D97-AF65-F5344CB8AC3E}">
        <p14:creationId xmlns:p14="http://schemas.microsoft.com/office/powerpoint/2010/main" val="24284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picture right 1:2">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32CECA97-A2A1-1347-8647-2854F65E91EE}"/>
              </a:ext>
            </a:extLst>
          </p:cNvPr>
          <p:cNvSpPr>
            <a:spLocks noGrp="1"/>
          </p:cNvSpPr>
          <p:nvPr>
            <p:ph type="pic" sz="quarter" idx="10"/>
          </p:nvPr>
        </p:nvSpPr>
        <p:spPr>
          <a:xfrm>
            <a:off x="6097200" y="1"/>
            <a:ext cx="6094800" cy="6476399"/>
          </a:xfrm>
          <a:prstGeom prst="rect">
            <a:avLst/>
          </a:prstGeom>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r>
              <a:rPr lang="en-US"/>
              <a:t>Click icon to add picture</a:t>
            </a:r>
          </a:p>
        </p:txBody>
      </p:sp>
      <p:sp>
        <p:nvSpPr>
          <p:cNvPr id="14" name="Title 1">
            <a:extLst>
              <a:ext uri="{FF2B5EF4-FFF2-40B4-BE49-F238E27FC236}">
                <a16:creationId xmlns:a16="http://schemas.microsoft.com/office/drawing/2014/main" id="{E603A120-8BF6-834F-BEFE-66F4B9A10571}"/>
              </a:ext>
            </a:extLst>
          </p:cNvPr>
          <p:cNvSpPr>
            <a:spLocks noGrp="1"/>
          </p:cNvSpPr>
          <p:nvPr>
            <p:ph type="ctrTitle" hasCustomPrompt="1"/>
          </p:nvPr>
        </p:nvSpPr>
        <p:spPr>
          <a:xfrm>
            <a:off x="545806" y="595423"/>
            <a:ext cx="4987926" cy="340242"/>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15" name="Rectangle 14">
            <a:extLst>
              <a:ext uri="{FF2B5EF4-FFF2-40B4-BE49-F238E27FC236}">
                <a16:creationId xmlns:a16="http://schemas.microsoft.com/office/drawing/2014/main" id="{B58AF98B-4331-6745-8630-0F23992419C7}"/>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8F5CA2-D7C4-074E-91E6-438F6FBC9364}"/>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84CD58-4032-5949-8263-C7F15EF1B34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20" name="Text Placeholder 10">
            <a:extLst>
              <a:ext uri="{FF2B5EF4-FFF2-40B4-BE49-F238E27FC236}">
                <a16:creationId xmlns:a16="http://schemas.microsoft.com/office/drawing/2014/main" id="{7E1DAA00-997B-F645-9A80-2971C8122679}"/>
              </a:ext>
            </a:extLst>
          </p:cNvPr>
          <p:cNvSpPr>
            <a:spLocks noGrp="1"/>
          </p:cNvSpPr>
          <p:nvPr>
            <p:ph type="body" sz="quarter" idx="11"/>
          </p:nvPr>
        </p:nvSpPr>
        <p:spPr>
          <a:xfrm>
            <a:off x="545806" y="1219200"/>
            <a:ext cx="4996157"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Click to edit Master text styles</a:t>
            </a:r>
          </a:p>
        </p:txBody>
      </p:sp>
    </p:spTree>
    <p:extLst>
      <p:ext uri="{BB962C8B-B14F-4D97-AF65-F5344CB8AC3E}">
        <p14:creationId xmlns:p14="http://schemas.microsoft.com/office/powerpoint/2010/main" val="132917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right 1:2">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32CECA97-A2A1-1347-8647-2854F65E91EE}"/>
              </a:ext>
            </a:extLst>
          </p:cNvPr>
          <p:cNvSpPr>
            <a:spLocks noGrp="1"/>
          </p:cNvSpPr>
          <p:nvPr>
            <p:ph type="pic" sz="quarter" idx="10"/>
          </p:nvPr>
        </p:nvSpPr>
        <p:spPr>
          <a:xfrm>
            <a:off x="8128000" y="1"/>
            <a:ext cx="4064000" cy="6476399"/>
          </a:xfrm>
          <a:prstGeom prst="rect">
            <a:avLst/>
          </a:prstGeom>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r>
              <a:rPr lang="en-US"/>
              <a:t>Click icon to add picture</a:t>
            </a:r>
          </a:p>
        </p:txBody>
      </p:sp>
      <p:sp>
        <p:nvSpPr>
          <p:cNvPr id="14" name="Title 1">
            <a:extLst>
              <a:ext uri="{FF2B5EF4-FFF2-40B4-BE49-F238E27FC236}">
                <a16:creationId xmlns:a16="http://schemas.microsoft.com/office/drawing/2014/main" id="{E603A120-8BF6-834F-BEFE-66F4B9A10571}"/>
              </a:ext>
            </a:extLst>
          </p:cNvPr>
          <p:cNvSpPr>
            <a:spLocks noGrp="1"/>
          </p:cNvSpPr>
          <p:nvPr>
            <p:ph type="ctrTitle" hasCustomPrompt="1"/>
          </p:nvPr>
        </p:nvSpPr>
        <p:spPr>
          <a:xfrm>
            <a:off x="545805" y="595423"/>
            <a:ext cx="7044619" cy="340242"/>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15" name="Rectangle 14">
            <a:extLst>
              <a:ext uri="{FF2B5EF4-FFF2-40B4-BE49-F238E27FC236}">
                <a16:creationId xmlns:a16="http://schemas.microsoft.com/office/drawing/2014/main" id="{B58AF98B-4331-6745-8630-0F23992419C7}"/>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8F5CA2-D7C4-074E-91E6-438F6FBC9364}"/>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84CD58-4032-5949-8263-C7F15EF1B34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20" name="Text Placeholder 10">
            <a:extLst>
              <a:ext uri="{FF2B5EF4-FFF2-40B4-BE49-F238E27FC236}">
                <a16:creationId xmlns:a16="http://schemas.microsoft.com/office/drawing/2014/main" id="{7E1DAA00-997B-F645-9A80-2971C8122679}"/>
              </a:ext>
            </a:extLst>
          </p:cNvPr>
          <p:cNvSpPr>
            <a:spLocks noGrp="1"/>
          </p:cNvSpPr>
          <p:nvPr>
            <p:ph type="body" sz="quarter" idx="11"/>
          </p:nvPr>
        </p:nvSpPr>
        <p:spPr>
          <a:xfrm>
            <a:off x="545806" y="1219200"/>
            <a:ext cx="7044619"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Click to edit Master text styles</a:t>
            </a:r>
          </a:p>
        </p:txBody>
      </p:sp>
    </p:spTree>
    <p:extLst>
      <p:ext uri="{BB962C8B-B14F-4D97-AF65-F5344CB8AC3E}">
        <p14:creationId xmlns:p14="http://schemas.microsoft.com/office/powerpoint/2010/main" val="186064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B424DB-FB41-A74D-87E6-F0C67072C550}"/>
              </a:ext>
            </a:extLst>
          </p:cNvPr>
          <p:cNvSpPr/>
          <p:nvPr userDrawn="1"/>
        </p:nvSpPr>
        <p:spPr>
          <a:xfrm>
            <a:off x="0" y="0"/>
            <a:ext cx="4064000" cy="455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2A5659-F5A6-F540-AD25-C1D7042DBCCC}"/>
              </a:ext>
            </a:extLst>
          </p:cNvPr>
          <p:cNvSpPr/>
          <p:nvPr userDrawn="1"/>
        </p:nvSpPr>
        <p:spPr>
          <a:xfrm>
            <a:off x="0" y="4553393"/>
            <a:ext cx="4064000" cy="2304607"/>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F7ED7-39B8-C34B-AA50-D6973C836A61}"/>
              </a:ext>
            </a:extLst>
          </p:cNvPr>
          <p:cNvSpPr>
            <a:spLocks noGrp="1"/>
          </p:cNvSpPr>
          <p:nvPr>
            <p:ph type="ctrTitle" hasCustomPrompt="1"/>
          </p:nvPr>
        </p:nvSpPr>
        <p:spPr>
          <a:xfrm>
            <a:off x="352662" y="5317138"/>
            <a:ext cx="3358677" cy="358443"/>
          </a:xfrm>
          <a:prstGeom prst="rect">
            <a:avLst/>
          </a:prstGeom>
        </p:spPr>
        <p:txBody>
          <a:bodyPr lIns="0" tIns="0" rIns="0" bIns="0" anchor="ctr">
            <a:normAutofit/>
          </a:bodyPr>
          <a:lstStyle>
            <a:lvl1pPr algn="l">
              <a:defRPr sz="2400" b="1" i="0">
                <a:solidFill>
                  <a:schemeClr val="bg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3" name="Subtitle 2">
            <a:extLst>
              <a:ext uri="{FF2B5EF4-FFF2-40B4-BE49-F238E27FC236}">
                <a16:creationId xmlns:a16="http://schemas.microsoft.com/office/drawing/2014/main" id="{6829ABB0-5105-D643-A6DF-A07548D8BBC9}"/>
              </a:ext>
            </a:extLst>
          </p:cNvPr>
          <p:cNvSpPr>
            <a:spLocks noGrp="1"/>
          </p:cNvSpPr>
          <p:nvPr>
            <p:ph type="subTitle" idx="1" hasCustomPrompt="1"/>
          </p:nvPr>
        </p:nvSpPr>
        <p:spPr>
          <a:xfrm>
            <a:off x="352662" y="5960532"/>
            <a:ext cx="3358677" cy="254529"/>
          </a:xfrm>
          <a:prstGeom prst="rect">
            <a:avLst/>
          </a:prstGeom>
        </p:spPr>
        <p:txBody>
          <a:bodyPr lIns="0" tIns="0" rIns="0" bIns="0" anchor="ctr">
            <a:noAutofit/>
          </a:bodyPr>
          <a:lstStyle>
            <a:lvl1pPr marL="0" indent="0" algn="l">
              <a:buNone/>
              <a:defRPr sz="1800" b="0" i="0">
                <a:solidFill>
                  <a:schemeClr val="bg1"/>
                </a:solidFill>
                <a:latin typeface="Arial" panose="020B0604020202020204" pitchFamily="34" charset="0"/>
                <a:ea typeface="Roboto"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
        <p:nvSpPr>
          <p:cNvPr id="6" name="Picture Placeholder 5">
            <a:extLst>
              <a:ext uri="{FF2B5EF4-FFF2-40B4-BE49-F238E27FC236}">
                <a16:creationId xmlns:a16="http://schemas.microsoft.com/office/drawing/2014/main" id="{93646FD8-CB84-EF4A-B556-93E5C9A5A3BF}"/>
              </a:ext>
            </a:extLst>
          </p:cNvPr>
          <p:cNvSpPr>
            <a:spLocks noGrp="1"/>
          </p:cNvSpPr>
          <p:nvPr>
            <p:ph type="pic" sz="quarter" idx="10"/>
          </p:nvPr>
        </p:nvSpPr>
        <p:spPr>
          <a:xfrm>
            <a:off x="4064000" y="0"/>
            <a:ext cx="8128000" cy="6858000"/>
          </a:xfrm>
          <a:prstGeom prst="rect">
            <a:avLst/>
          </a:prstGeom>
        </p:spPr>
        <p:txBody>
          <a:bodyPr/>
          <a:lstStyle/>
          <a:p>
            <a:r>
              <a:rPr lang="en-US"/>
              <a:t>Click icon to add picture</a:t>
            </a:r>
          </a:p>
        </p:txBody>
      </p:sp>
      <p:pic>
        <p:nvPicPr>
          <p:cNvPr id="11" name="Picture 10">
            <a:extLst>
              <a:ext uri="{FF2B5EF4-FFF2-40B4-BE49-F238E27FC236}">
                <a16:creationId xmlns:a16="http://schemas.microsoft.com/office/drawing/2014/main" id="{8CC48DB6-C469-8D4A-9861-62ADF75D60EF}"/>
              </a:ext>
            </a:extLst>
          </p:cNvPr>
          <p:cNvPicPr>
            <a:picLocks noChangeAspect="1"/>
          </p:cNvPicPr>
          <p:nvPr userDrawn="1"/>
        </p:nvPicPr>
        <p:blipFill>
          <a:blip r:embed="rId2"/>
          <a:stretch>
            <a:fillRect/>
          </a:stretch>
        </p:blipFill>
        <p:spPr>
          <a:xfrm>
            <a:off x="508000" y="1889347"/>
            <a:ext cx="3048000" cy="778494"/>
          </a:xfrm>
          <a:prstGeom prst="rect">
            <a:avLst/>
          </a:prstGeom>
        </p:spPr>
      </p:pic>
    </p:spTree>
    <p:extLst>
      <p:ext uri="{BB962C8B-B14F-4D97-AF65-F5344CB8AC3E}">
        <p14:creationId xmlns:p14="http://schemas.microsoft.com/office/powerpoint/2010/main" val="2500779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left 1: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03A120-8BF6-834F-BEFE-66F4B9A10571}"/>
              </a:ext>
            </a:extLst>
          </p:cNvPr>
          <p:cNvSpPr>
            <a:spLocks noGrp="1"/>
          </p:cNvSpPr>
          <p:nvPr>
            <p:ph type="ctrTitle" hasCustomPrompt="1"/>
          </p:nvPr>
        </p:nvSpPr>
        <p:spPr>
          <a:xfrm>
            <a:off x="4609805" y="595423"/>
            <a:ext cx="7028159" cy="340242"/>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15" name="Rectangle 14">
            <a:extLst>
              <a:ext uri="{FF2B5EF4-FFF2-40B4-BE49-F238E27FC236}">
                <a16:creationId xmlns:a16="http://schemas.microsoft.com/office/drawing/2014/main" id="{B58AF98B-4331-6745-8630-0F23992419C7}"/>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8F5CA2-D7C4-074E-91E6-438F6FBC9364}"/>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84CD58-4032-5949-8263-C7F15EF1B34F}"/>
              </a:ext>
            </a:extLst>
          </p:cNvPr>
          <p:cNvPicPr>
            <a:picLocks noChangeAspect="1"/>
          </p:cNvPicPr>
          <p:nvPr userDrawn="1"/>
        </p:nvPicPr>
        <p:blipFill>
          <a:blip r:embed="rId2"/>
          <a:stretch>
            <a:fillRect/>
          </a:stretch>
        </p:blipFill>
        <p:spPr>
          <a:xfrm>
            <a:off x="11087100" y="6616700"/>
            <a:ext cx="850900" cy="101600"/>
          </a:xfrm>
          <a:prstGeom prst="rect">
            <a:avLst/>
          </a:prstGeom>
        </p:spPr>
      </p:pic>
      <p:sp>
        <p:nvSpPr>
          <p:cNvPr id="18" name="Picture Placeholder 3">
            <a:extLst>
              <a:ext uri="{FF2B5EF4-FFF2-40B4-BE49-F238E27FC236}">
                <a16:creationId xmlns:a16="http://schemas.microsoft.com/office/drawing/2014/main" id="{32CECA97-A2A1-1347-8647-2854F65E91EE}"/>
              </a:ext>
            </a:extLst>
          </p:cNvPr>
          <p:cNvSpPr>
            <a:spLocks noGrp="1"/>
          </p:cNvSpPr>
          <p:nvPr>
            <p:ph type="pic" sz="quarter" idx="10"/>
          </p:nvPr>
        </p:nvSpPr>
        <p:spPr>
          <a:xfrm>
            <a:off x="0" y="1"/>
            <a:ext cx="4064000" cy="6476399"/>
          </a:xfrm>
          <a:prstGeom prst="rect">
            <a:avLst/>
          </a:prstGeom>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r>
              <a:rPr lang="en-US"/>
              <a:t>Click icon to add picture</a:t>
            </a:r>
          </a:p>
        </p:txBody>
      </p:sp>
      <p:sp>
        <p:nvSpPr>
          <p:cNvPr id="20" name="Text Placeholder 10">
            <a:extLst>
              <a:ext uri="{FF2B5EF4-FFF2-40B4-BE49-F238E27FC236}">
                <a16:creationId xmlns:a16="http://schemas.microsoft.com/office/drawing/2014/main" id="{7E1DAA00-997B-F645-9A80-2971C8122679}"/>
              </a:ext>
            </a:extLst>
          </p:cNvPr>
          <p:cNvSpPr>
            <a:spLocks noGrp="1"/>
          </p:cNvSpPr>
          <p:nvPr>
            <p:ph type="body" sz="quarter" idx="11"/>
          </p:nvPr>
        </p:nvSpPr>
        <p:spPr>
          <a:xfrm>
            <a:off x="4609806" y="1219200"/>
            <a:ext cx="7036390"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Click to edit Master text styles</a:t>
            </a:r>
          </a:p>
        </p:txBody>
      </p:sp>
    </p:spTree>
    <p:extLst>
      <p:ext uri="{BB962C8B-B14F-4D97-AF65-F5344CB8AC3E}">
        <p14:creationId xmlns:p14="http://schemas.microsoft.com/office/powerpoint/2010/main" val="237675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aragraph 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047359-B41C-E34B-A966-FC3F4AB78FE0}"/>
              </a:ext>
            </a:extLst>
          </p:cNvPr>
          <p:cNvSpPr>
            <a:spLocks noGrp="1"/>
          </p:cNvSpPr>
          <p:nvPr>
            <p:ph type="body" sz="quarter" idx="10" hasCustomPrompt="1"/>
          </p:nvPr>
        </p:nvSpPr>
        <p:spPr>
          <a:xfrm>
            <a:off x="554038" y="1219200"/>
            <a:ext cx="11083925" cy="4724400"/>
          </a:xfrm>
          <a:prstGeom prst="rect">
            <a:avLst/>
          </a:prstGeom>
        </p:spPr>
        <p:txBody>
          <a:bodyPr lIns="0" tIns="0" rIns="0" bIns="0" numCol="2" spcCol="360000"/>
          <a:lstStyle>
            <a:lvl1pPr marL="0" marR="0" indent="0" algn="l" defTabSz="914400" rtl="0" eaLnBrk="1" fontAlgn="auto" latinLnBrk="0" hangingPunct="1">
              <a:lnSpc>
                <a:spcPct val="90000"/>
              </a:lnSpc>
              <a:spcBef>
                <a:spcPts val="1000"/>
              </a:spcBef>
              <a:spcAft>
                <a:spcPts val="0"/>
              </a:spcAft>
              <a:buClr>
                <a:srgbClr val="DC0031"/>
              </a:buClr>
              <a:buSzTx/>
              <a:buFont typeface="Wingdings" pitchFamily="2" charset="2"/>
              <a:buNone/>
              <a:tabLst/>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Column 1</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marL="0" marR="0" lvl="0" indent="0" algn="l" defTabSz="914400" rtl="0" eaLnBrk="1" fontAlgn="auto" latinLnBrk="0" hangingPunct="1">
              <a:lnSpc>
                <a:spcPct val="90000"/>
              </a:lnSpc>
              <a:spcBef>
                <a:spcPts val="1000"/>
              </a:spcBef>
              <a:spcAft>
                <a:spcPts val="0"/>
              </a:spcAft>
              <a:buClr>
                <a:srgbClr val="DC0031"/>
              </a:buClr>
              <a:buSzTx/>
              <a:buFont typeface="Wingdings" pitchFamily="2" charset="2"/>
              <a:buNone/>
              <a:tabLst/>
              <a:defRPr/>
            </a:pPr>
            <a:r>
              <a:rPr lang="en-US"/>
              <a:t>Column 2</a:t>
            </a:r>
          </a:p>
        </p:txBody>
      </p:sp>
      <p:sp>
        <p:nvSpPr>
          <p:cNvPr id="3" name="Title 1">
            <a:extLst>
              <a:ext uri="{FF2B5EF4-FFF2-40B4-BE49-F238E27FC236}">
                <a16:creationId xmlns:a16="http://schemas.microsoft.com/office/drawing/2014/main" id="{7E31A1F0-AB07-844A-B6F0-D91390AA80F3}"/>
              </a:ext>
            </a:extLst>
          </p:cNvPr>
          <p:cNvSpPr>
            <a:spLocks noGrp="1"/>
          </p:cNvSpPr>
          <p:nvPr>
            <p:ph type="ctrTitle" hasCustomPrompt="1"/>
          </p:nvPr>
        </p:nvSpPr>
        <p:spPr>
          <a:xfrm>
            <a:off x="554182" y="598825"/>
            <a:ext cx="11083636" cy="315575"/>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5" name="Rectangle 4">
            <a:extLst>
              <a:ext uri="{FF2B5EF4-FFF2-40B4-BE49-F238E27FC236}">
                <a16:creationId xmlns:a16="http://schemas.microsoft.com/office/drawing/2014/main" id="{065E117E-BC5C-C64A-AE73-4DDE959A998E}"/>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9F81AB-44CB-704D-8127-2305A786DB61}"/>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A0EE57-1A69-4A47-B315-60BC382F8C0F}"/>
              </a:ext>
            </a:extLst>
          </p:cNvPr>
          <p:cNvPicPr>
            <a:picLocks noChangeAspect="1"/>
          </p:cNvPicPr>
          <p:nvPr userDrawn="1"/>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132349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aragraph">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047359-B41C-E34B-A966-FC3F4AB78FE0}"/>
              </a:ext>
            </a:extLst>
          </p:cNvPr>
          <p:cNvSpPr>
            <a:spLocks noGrp="1"/>
          </p:cNvSpPr>
          <p:nvPr>
            <p:ph type="body" sz="quarter" idx="10" hasCustomPrompt="1"/>
          </p:nvPr>
        </p:nvSpPr>
        <p:spPr>
          <a:xfrm>
            <a:off x="554038" y="1219200"/>
            <a:ext cx="11083925"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Paragraph</a:t>
            </a:r>
          </a:p>
        </p:txBody>
      </p:sp>
      <p:sp>
        <p:nvSpPr>
          <p:cNvPr id="3" name="Title 1">
            <a:extLst>
              <a:ext uri="{FF2B5EF4-FFF2-40B4-BE49-F238E27FC236}">
                <a16:creationId xmlns:a16="http://schemas.microsoft.com/office/drawing/2014/main" id="{7E31A1F0-AB07-844A-B6F0-D91390AA80F3}"/>
              </a:ext>
            </a:extLst>
          </p:cNvPr>
          <p:cNvSpPr>
            <a:spLocks noGrp="1"/>
          </p:cNvSpPr>
          <p:nvPr>
            <p:ph type="ctrTitle" hasCustomPrompt="1"/>
          </p:nvPr>
        </p:nvSpPr>
        <p:spPr>
          <a:xfrm>
            <a:off x="554182" y="598825"/>
            <a:ext cx="11083636" cy="315575"/>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5" name="Rectangle 4">
            <a:extLst>
              <a:ext uri="{FF2B5EF4-FFF2-40B4-BE49-F238E27FC236}">
                <a16:creationId xmlns:a16="http://schemas.microsoft.com/office/drawing/2014/main" id="{065E117E-BC5C-C64A-AE73-4DDE959A998E}"/>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9F81AB-44CB-704D-8127-2305A786DB61}"/>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A0EE57-1A69-4A47-B315-60BC382F8C0F}"/>
              </a:ext>
            </a:extLst>
          </p:cNvPr>
          <p:cNvPicPr>
            <a:picLocks noChangeAspect="1"/>
          </p:cNvPicPr>
          <p:nvPr userDrawn="1"/>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77415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ullet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047359-B41C-E34B-A966-FC3F4AB78FE0}"/>
              </a:ext>
            </a:extLst>
          </p:cNvPr>
          <p:cNvSpPr>
            <a:spLocks noGrp="1"/>
          </p:cNvSpPr>
          <p:nvPr>
            <p:ph type="body" sz="quarter" idx="10" hasCustomPrompt="1"/>
          </p:nvPr>
        </p:nvSpPr>
        <p:spPr>
          <a:xfrm>
            <a:off x="554038" y="1219200"/>
            <a:ext cx="11083925" cy="4724400"/>
          </a:xfrm>
          <a:prstGeom prst="rect">
            <a:avLst/>
          </a:prstGeom>
        </p:spPr>
        <p:txBody>
          <a:bodyPr lIns="0" tIns="0" rIns="0" bIns="0"/>
          <a:lstStyle>
            <a:lvl1pPr marL="228600" indent="-228600">
              <a:buClr>
                <a:srgbClr val="DC0031"/>
              </a:buClr>
              <a:buFont typeface="Wingdings" pitchFamily="2" charset="2"/>
              <a:buChar char="§"/>
              <a:defRPr sz="1800" b="1">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Arial" panose="020B0604020202020204" pitchFamily="34" charset="0"/>
                <a:ea typeface="Roboto" pitchFamily="2" charset="0"/>
                <a:cs typeface="Arial" panose="020B0604020202020204" pitchFamily="34" charset="0"/>
              </a:defRPr>
            </a:lvl2pPr>
            <a:lvl3pPr>
              <a:buClr>
                <a:srgbClr val="DC0031"/>
              </a:buClr>
              <a:defRPr sz="1400">
                <a:solidFill>
                  <a:srgbClr val="4C3040"/>
                </a:solidFill>
                <a:latin typeface="Arial" panose="020B0604020202020204" pitchFamily="34" charset="0"/>
                <a:ea typeface="Roboto" pitchFamily="2" charset="0"/>
                <a:cs typeface="Arial" panose="020B0604020202020204" pitchFamily="34"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First Level</a:t>
            </a:r>
          </a:p>
          <a:p>
            <a:pPr lvl="1"/>
            <a:r>
              <a:rPr lang="en-US"/>
              <a:t>Second level</a:t>
            </a:r>
          </a:p>
          <a:p>
            <a:pPr lvl="2"/>
            <a:r>
              <a:rPr lang="en-US"/>
              <a:t>Third level</a:t>
            </a:r>
          </a:p>
        </p:txBody>
      </p:sp>
      <p:sp>
        <p:nvSpPr>
          <p:cNvPr id="3" name="Title 1">
            <a:extLst>
              <a:ext uri="{FF2B5EF4-FFF2-40B4-BE49-F238E27FC236}">
                <a16:creationId xmlns:a16="http://schemas.microsoft.com/office/drawing/2014/main" id="{7E31A1F0-AB07-844A-B6F0-D91390AA80F3}"/>
              </a:ext>
            </a:extLst>
          </p:cNvPr>
          <p:cNvSpPr>
            <a:spLocks noGrp="1"/>
          </p:cNvSpPr>
          <p:nvPr>
            <p:ph type="ctrTitle" hasCustomPrompt="1"/>
          </p:nvPr>
        </p:nvSpPr>
        <p:spPr>
          <a:xfrm>
            <a:off x="554182" y="598825"/>
            <a:ext cx="11083636" cy="315575"/>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5" name="Rectangle 4">
            <a:extLst>
              <a:ext uri="{FF2B5EF4-FFF2-40B4-BE49-F238E27FC236}">
                <a16:creationId xmlns:a16="http://schemas.microsoft.com/office/drawing/2014/main" id="{065E117E-BC5C-C64A-AE73-4DDE959A998E}"/>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9F81AB-44CB-704D-8127-2305A786DB61}"/>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A0EE57-1A69-4A47-B315-60BC382F8C0F}"/>
              </a:ext>
            </a:extLst>
          </p:cNvPr>
          <p:cNvPicPr>
            <a:picLocks noChangeAspect="1"/>
          </p:cNvPicPr>
          <p:nvPr userDrawn="1"/>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138951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5D4701-D169-D241-814B-C262382E472F}"/>
              </a:ext>
            </a:extLst>
          </p:cNvPr>
          <p:cNvSpPr/>
          <p:nvPr/>
        </p:nvSpPr>
        <p:spPr>
          <a:xfrm>
            <a:off x="0" y="0"/>
            <a:ext cx="4064000" cy="4553393"/>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3B78B7E-F84D-9142-897B-A90173CA628C}"/>
              </a:ext>
            </a:extLst>
          </p:cNvPr>
          <p:cNvSpPr/>
          <p:nvPr/>
        </p:nvSpPr>
        <p:spPr>
          <a:xfrm>
            <a:off x="0" y="4553392"/>
            <a:ext cx="4064000" cy="2304607"/>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829ABB0-5105-D643-A6DF-A07548D8BBC9}"/>
              </a:ext>
            </a:extLst>
          </p:cNvPr>
          <p:cNvSpPr>
            <a:spLocks noGrp="1"/>
          </p:cNvSpPr>
          <p:nvPr>
            <p:ph type="subTitle" idx="1" hasCustomPrompt="1"/>
          </p:nvPr>
        </p:nvSpPr>
        <p:spPr>
          <a:xfrm>
            <a:off x="4769323" y="3439762"/>
            <a:ext cx="6717355" cy="285571"/>
          </a:xfrm>
          <a:prstGeom prst="rect">
            <a:avLst/>
          </a:prstGeom>
        </p:spPr>
        <p:txBody>
          <a:bodyPr lIns="0" tIns="0" rIns="0" bIns="0"/>
          <a:lstStyle>
            <a:lvl1pPr marL="0" indent="0" algn="ctr">
              <a:buNone/>
              <a:defRPr sz="2400" b="1" i="0">
                <a:solidFill>
                  <a:srgbClr val="4C3040"/>
                </a:solidFill>
                <a:latin typeface="Arial Black" panose="020B0604020202020204" pitchFamily="34" charset="0"/>
                <a:ea typeface="Roboto Black" pitchFamily="2" charset="0"/>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Tree>
    <p:extLst>
      <p:ext uri="{BB962C8B-B14F-4D97-AF65-F5344CB8AC3E}">
        <p14:creationId xmlns:p14="http://schemas.microsoft.com/office/powerpoint/2010/main" val="218754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ragraph">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047359-B41C-E34B-A966-FC3F4AB78FE0}"/>
              </a:ext>
            </a:extLst>
          </p:cNvPr>
          <p:cNvSpPr>
            <a:spLocks noGrp="1"/>
          </p:cNvSpPr>
          <p:nvPr>
            <p:ph type="body" sz="quarter" idx="10" hasCustomPrompt="1"/>
          </p:nvPr>
        </p:nvSpPr>
        <p:spPr>
          <a:xfrm>
            <a:off x="554038" y="1219200"/>
            <a:ext cx="11083925"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Paragraph</a:t>
            </a:r>
          </a:p>
        </p:txBody>
      </p:sp>
      <p:sp>
        <p:nvSpPr>
          <p:cNvPr id="3" name="Title 1">
            <a:extLst>
              <a:ext uri="{FF2B5EF4-FFF2-40B4-BE49-F238E27FC236}">
                <a16:creationId xmlns:a16="http://schemas.microsoft.com/office/drawing/2014/main" id="{7E31A1F0-AB07-844A-B6F0-D91390AA80F3}"/>
              </a:ext>
            </a:extLst>
          </p:cNvPr>
          <p:cNvSpPr>
            <a:spLocks noGrp="1"/>
          </p:cNvSpPr>
          <p:nvPr>
            <p:ph type="ctrTitle" hasCustomPrompt="1"/>
          </p:nvPr>
        </p:nvSpPr>
        <p:spPr>
          <a:xfrm>
            <a:off x="554182" y="598825"/>
            <a:ext cx="11083636" cy="315575"/>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5" name="Rectangle 4">
            <a:extLst>
              <a:ext uri="{FF2B5EF4-FFF2-40B4-BE49-F238E27FC236}">
                <a16:creationId xmlns:a16="http://schemas.microsoft.com/office/drawing/2014/main" id="{065E117E-BC5C-C64A-AE73-4DDE959A998E}"/>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9F81AB-44CB-704D-8127-2305A786DB61}"/>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A0EE57-1A69-4A47-B315-60BC382F8C0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8" name="Rectangle 7">
            <a:extLst>
              <a:ext uri="{FF2B5EF4-FFF2-40B4-BE49-F238E27FC236}">
                <a16:creationId xmlns:a16="http://schemas.microsoft.com/office/drawing/2014/main" id="{84D9F490-F6F2-1243-A975-D7104041397D}"/>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52B1F0-252E-9849-8182-69D446078176}"/>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530F4A7-3759-D349-851C-4080D41C31E3}"/>
              </a:ext>
            </a:extLst>
          </p:cNvPr>
          <p:cNvPicPr>
            <a:picLocks noChangeAspect="1"/>
          </p:cNvPicPr>
          <p:nvPr userDrawn="1"/>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23206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ragraph 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047359-B41C-E34B-A966-FC3F4AB78FE0}"/>
              </a:ext>
            </a:extLst>
          </p:cNvPr>
          <p:cNvSpPr>
            <a:spLocks noGrp="1"/>
          </p:cNvSpPr>
          <p:nvPr>
            <p:ph type="body" sz="quarter" idx="10" hasCustomPrompt="1"/>
          </p:nvPr>
        </p:nvSpPr>
        <p:spPr>
          <a:xfrm>
            <a:off x="554038" y="1219200"/>
            <a:ext cx="11083925" cy="4724400"/>
          </a:xfrm>
          <a:prstGeom prst="rect">
            <a:avLst/>
          </a:prstGeom>
        </p:spPr>
        <p:txBody>
          <a:bodyPr lIns="0" tIns="0" rIns="0" bIns="0" numCol="2" spcCol="360000"/>
          <a:lstStyle>
            <a:lvl1pPr marL="0" marR="0" indent="0" algn="l" defTabSz="914400" rtl="0" eaLnBrk="1" fontAlgn="auto" latinLnBrk="0" hangingPunct="1">
              <a:lnSpc>
                <a:spcPct val="90000"/>
              </a:lnSpc>
              <a:spcBef>
                <a:spcPts val="1000"/>
              </a:spcBef>
              <a:spcAft>
                <a:spcPts val="0"/>
              </a:spcAft>
              <a:buClr>
                <a:srgbClr val="DC0031"/>
              </a:buClr>
              <a:buSzTx/>
              <a:buFont typeface="Wingdings" pitchFamily="2" charset="2"/>
              <a:buNone/>
              <a:tabLst/>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Column 1</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marL="0" marR="0" lvl="0" indent="0" algn="l" defTabSz="914400" rtl="0" eaLnBrk="1" fontAlgn="auto" latinLnBrk="0" hangingPunct="1">
              <a:lnSpc>
                <a:spcPct val="90000"/>
              </a:lnSpc>
              <a:spcBef>
                <a:spcPts val="1000"/>
              </a:spcBef>
              <a:spcAft>
                <a:spcPts val="0"/>
              </a:spcAft>
              <a:buClr>
                <a:srgbClr val="DC0031"/>
              </a:buClr>
              <a:buSzTx/>
              <a:buFont typeface="Wingdings" pitchFamily="2" charset="2"/>
              <a:buNone/>
              <a:tabLst/>
              <a:defRPr/>
            </a:pPr>
            <a:r>
              <a:rPr lang="en-US"/>
              <a:t>Column 2</a:t>
            </a:r>
          </a:p>
        </p:txBody>
      </p:sp>
      <p:sp>
        <p:nvSpPr>
          <p:cNvPr id="3" name="Title 1">
            <a:extLst>
              <a:ext uri="{FF2B5EF4-FFF2-40B4-BE49-F238E27FC236}">
                <a16:creationId xmlns:a16="http://schemas.microsoft.com/office/drawing/2014/main" id="{7E31A1F0-AB07-844A-B6F0-D91390AA80F3}"/>
              </a:ext>
            </a:extLst>
          </p:cNvPr>
          <p:cNvSpPr>
            <a:spLocks noGrp="1"/>
          </p:cNvSpPr>
          <p:nvPr>
            <p:ph type="ctrTitle" hasCustomPrompt="1"/>
          </p:nvPr>
        </p:nvSpPr>
        <p:spPr>
          <a:xfrm>
            <a:off x="554182" y="598825"/>
            <a:ext cx="11083636" cy="315575"/>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5" name="Rectangle 4">
            <a:extLst>
              <a:ext uri="{FF2B5EF4-FFF2-40B4-BE49-F238E27FC236}">
                <a16:creationId xmlns:a16="http://schemas.microsoft.com/office/drawing/2014/main" id="{065E117E-BC5C-C64A-AE73-4DDE959A998E}"/>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9F81AB-44CB-704D-8127-2305A786DB61}"/>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A0EE57-1A69-4A47-B315-60BC382F8C0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8" name="Rectangle 7">
            <a:extLst>
              <a:ext uri="{FF2B5EF4-FFF2-40B4-BE49-F238E27FC236}">
                <a16:creationId xmlns:a16="http://schemas.microsoft.com/office/drawing/2014/main" id="{8B0BBC37-7179-1B4A-8724-15575C93003A}"/>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ED9E9A-4087-7840-B700-97E10F0136A3}"/>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2BDE7A1-6918-8E4E-B34D-CFA807C32F40}"/>
              </a:ext>
            </a:extLst>
          </p:cNvPr>
          <p:cNvPicPr>
            <a:picLocks noChangeAspect="1"/>
          </p:cNvPicPr>
          <p:nvPr userDrawn="1"/>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207816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047359-B41C-E34B-A966-FC3F4AB78FE0}"/>
              </a:ext>
            </a:extLst>
          </p:cNvPr>
          <p:cNvSpPr>
            <a:spLocks noGrp="1"/>
          </p:cNvSpPr>
          <p:nvPr>
            <p:ph type="body" sz="quarter" idx="10" hasCustomPrompt="1"/>
          </p:nvPr>
        </p:nvSpPr>
        <p:spPr>
          <a:xfrm>
            <a:off x="554038" y="1219200"/>
            <a:ext cx="11083925" cy="4724400"/>
          </a:xfrm>
          <a:prstGeom prst="rect">
            <a:avLst/>
          </a:prstGeom>
        </p:spPr>
        <p:txBody>
          <a:bodyPr lIns="0" tIns="0" rIns="0" bIns="0"/>
          <a:lstStyle>
            <a:lvl1pPr marL="228600" indent="-228600">
              <a:buClr>
                <a:srgbClr val="DC0031"/>
              </a:buClr>
              <a:buFont typeface="Wingdings" pitchFamily="2" charset="2"/>
              <a:buChar char="§"/>
              <a:defRPr sz="1800" b="1">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Arial" panose="020B0604020202020204" pitchFamily="34" charset="0"/>
                <a:ea typeface="Roboto" pitchFamily="2" charset="0"/>
                <a:cs typeface="Arial" panose="020B0604020202020204" pitchFamily="34" charset="0"/>
              </a:defRPr>
            </a:lvl2pPr>
            <a:lvl3pPr>
              <a:buClr>
                <a:srgbClr val="DC0031"/>
              </a:buClr>
              <a:defRPr sz="1400">
                <a:solidFill>
                  <a:srgbClr val="4C3040"/>
                </a:solidFill>
                <a:latin typeface="Arial" panose="020B0604020202020204" pitchFamily="34" charset="0"/>
                <a:ea typeface="Roboto" pitchFamily="2" charset="0"/>
                <a:cs typeface="Arial" panose="020B0604020202020204" pitchFamily="34"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First Level</a:t>
            </a:r>
          </a:p>
          <a:p>
            <a:pPr lvl="1"/>
            <a:r>
              <a:rPr lang="en-US"/>
              <a:t>Second level</a:t>
            </a:r>
          </a:p>
          <a:p>
            <a:pPr lvl="2"/>
            <a:r>
              <a:rPr lang="en-US"/>
              <a:t>Third level</a:t>
            </a:r>
          </a:p>
        </p:txBody>
      </p:sp>
      <p:sp>
        <p:nvSpPr>
          <p:cNvPr id="3" name="Title 1">
            <a:extLst>
              <a:ext uri="{FF2B5EF4-FFF2-40B4-BE49-F238E27FC236}">
                <a16:creationId xmlns:a16="http://schemas.microsoft.com/office/drawing/2014/main" id="{7E31A1F0-AB07-844A-B6F0-D91390AA80F3}"/>
              </a:ext>
            </a:extLst>
          </p:cNvPr>
          <p:cNvSpPr>
            <a:spLocks noGrp="1"/>
          </p:cNvSpPr>
          <p:nvPr>
            <p:ph type="ctrTitle" hasCustomPrompt="1"/>
          </p:nvPr>
        </p:nvSpPr>
        <p:spPr>
          <a:xfrm>
            <a:off x="554182" y="598825"/>
            <a:ext cx="11083636" cy="315575"/>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5" name="Rectangle 4">
            <a:extLst>
              <a:ext uri="{FF2B5EF4-FFF2-40B4-BE49-F238E27FC236}">
                <a16:creationId xmlns:a16="http://schemas.microsoft.com/office/drawing/2014/main" id="{065E117E-BC5C-C64A-AE73-4DDE959A998E}"/>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9F81AB-44CB-704D-8127-2305A786DB61}"/>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A0EE57-1A69-4A47-B315-60BC382F8C0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8" name="Rectangle 7">
            <a:extLst>
              <a:ext uri="{FF2B5EF4-FFF2-40B4-BE49-F238E27FC236}">
                <a16:creationId xmlns:a16="http://schemas.microsoft.com/office/drawing/2014/main" id="{C12A4A0B-A16C-0649-8CDB-09A86691CA60}"/>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FDBCE59-B812-D048-8B2B-F365CA0AFCB4}"/>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DDF57D-60A2-B549-8CAC-AF77FEBE77FB}"/>
              </a:ext>
            </a:extLst>
          </p:cNvPr>
          <p:cNvPicPr>
            <a:picLocks noChangeAspect="1"/>
          </p:cNvPicPr>
          <p:nvPr userDrawn="1"/>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236054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mber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047359-B41C-E34B-A966-FC3F4AB78FE0}"/>
              </a:ext>
            </a:extLst>
          </p:cNvPr>
          <p:cNvSpPr>
            <a:spLocks noGrp="1"/>
          </p:cNvSpPr>
          <p:nvPr>
            <p:ph type="body" sz="quarter" idx="10" hasCustomPrompt="1"/>
          </p:nvPr>
        </p:nvSpPr>
        <p:spPr>
          <a:xfrm>
            <a:off x="554038" y="1219200"/>
            <a:ext cx="11083925" cy="4724400"/>
          </a:xfrm>
          <a:prstGeom prst="rect">
            <a:avLst/>
          </a:prstGeom>
        </p:spPr>
        <p:txBody>
          <a:bodyPr lIns="0" tIns="0" rIns="0" bIns="0"/>
          <a:lstStyle>
            <a:lvl1pPr marL="342900" indent="-342900">
              <a:buClr>
                <a:srgbClr val="DC0031"/>
              </a:buClr>
              <a:buFont typeface="+mj-lt"/>
              <a:buAutoNum type="arabicPeriod"/>
              <a:defRPr sz="1800" b="1">
                <a:solidFill>
                  <a:srgbClr val="4C3040"/>
                </a:solidFill>
                <a:latin typeface="Arial" panose="020B0604020202020204" pitchFamily="34" charset="0"/>
                <a:ea typeface="Roboto" pitchFamily="2" charset="0"/>
                <a:cs typeface="Arial" panose="020B0604020202020204" pitchFamily="34" charset="0"/>
              </a:defRPr>
            </a:lvl1pPr>
            <a:lvl2pPr marL="800100" indent="-342900">
              <a:buClr>
                <a:srgbClr val="DC0031"/>
              </a:buClr>
              <a:buFont typeface="+mj-lt"/>
              <a:buAutoNum type="alphaLcPeriod"/>
              <a:defRPr sz="1600">
                <a:solidFill>
                  <a:srgbClr val="4C3040"/>
                </a:solidFill>
                <a:latin typeface="Arial" panose="020B0604020202020204" pitchFamily="34" charset="0"/>
                <a:ea typeface="Roboto" pitchFamily="2" charset="0"/>
                <a:cs typeface="Arial" panose="020B0604020202020204" pitchFamily="34" charset="0"/>
              </a:defRPr>
            </a:lvl2pPr>
            <a:lvl3pPr marL="1314450" indent="-400050">
              <a:buClr>
                <a:srgbClr val="DC0031"/>
              </a:buClr>
              <a:buFont typeface="+mj-lt"/>
              <a:buAutoNum type="romanLcPeriod"/>
              <a:defRPr sz="1400">
                <a:solidFill>
                  <a:srgbClr val="4C3040"/>
                </a:solidFill>
                <a:latin typeface="Arial" panose="020B0604020202020204" pitchFamily="34" charset="0"/>
                <a:ea typeface="Roboto" pitchFamily="2" charset="0"/>
                <a:cs typeface="Arial" panose="020B0604020202020204" pitchFamily="34" charset="0"/>
              </a:defRPr>
            </a:lvl3pPr>
            <a:lvl4pPr marL="1371600" indent="0">
              <a:buClr>
                <a:srgbClr val="DC0031"/>
              </a:buClr>
              <a:buNone/>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First Level</a:t>
            </a:r>
          </a:p>
          <a:p>
            <a:pPr lvl="1"/>
            <a:r>
              <a:rPr lang="en-US"/>
              <a:t>Second level</a:t>
            </a:r>
          </a:p>
          <a:p>
            <a:pPr lvl="2"/>
            <a:r>
              <a:rPr lang="en-US"/>
              <a:t>Third level</a:t>
            </a:r>
          </a:p>
        </p:txBody>
      </p:sp>
      <p:sp>
        <p:nvSpPr>
          <p:cNvPr id="3" name="Title 1">
            <a:extLst>
              <a:ext uri="{FF2B5EF4-FFF2-40B4-BE49-F238E27FC236}">
                <a16:creationId xmlns:a16="http://schemas.microsoft.com/office/drawing/2014/main" id="{7E31A1F0-AB07-844A-B6F0-D91390AA80F3}"/>
              </a:ext>
            </a:extLst>
          </p:cNvPr>
          <p:cNvSpPr>
            <a:spLocks noGrp="1"/>
          </p:cNvSpPr>
          <p:nvPr>
            <p:ph type="ctrTitle" hasCustomPrompt="1"/>
          </p:nvPr>
        </p:nvSpPr>
        <p:spPr>
          <a:xfrm>
            <a:off x="554182" y="598825"/>
            <a:ext cx="11083636" cy="315575"/>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5" name="Rectangle 4">
            <a:extLst>
              <a:ext uri="{FF2B5EF4-FFF2-40B4-BE49-F238E27FC236}">
                <a16:creationId xmlns:a16="http://schemas.microsoft.com/office/drawing/2014/main" id="{065E117E-BC5C-C64A-AE73-4DDE959A998E}"/>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9F81AB-44CB-704D-8127-2305A786DB61}"/>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A0EE57-1A69-4A47-B315-60BC382F8C0F}"/>
              </a:ext>
            </a:extLst>
          </p:cNvPr>
          <p:cNvPicPr>
            <a:picLocks noChangeAspect="1"/>
          </p:cNvPicPr>
          <p:nvPr/>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323965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left 2: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03A120-8BF6-834F-BEFE-66F4B9A10571}"/>
              </a:ext>
            </a:extLst>
          </p:cNvPr>
          <p:cNvSpPr>
            <a:spLocks noGrp="1"/>
          </p:cNvSpPr>
          <p:nvPr>
            <p:ph type="ctrTitle" hasCustomPrompt="1"/>
          </p:nvPr>
        </p:nvSpPr>
        <p:spPr>
          <a:xfrm>
            <a:off x="8673805" y="595423"/>
            <a:ext cx="2964159" cy="340242"/>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15" name="Rectangle 14">
            <a:extLst>
              <a:ext uri="{FF2B5EF4-FFF2-40B4-BE49-F238E27FC236}">
                <a16:creationId xmlns:a16="http://schemas.microsoft.com/office/drawing/2014/main" id="{B58AF98B-4331-6745-8630-0F23992419C7}"/>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8F5CA2-D7C4-074E-91E6-438F6FBC9364}"/>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84CD58-4032-5949-8263-C7F15EF1B34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18" name="Picture Placeholder 3">
            <a:extLst>
              <a:ext uri="{FF2B5EF4-FFF2-40B4-BE49-F238E27FC236}">
                <a16:creationId xmlns:a16="http://schemas.microsoft.com/office/drawing/2014/main" id="{32CECA97-A2A1-1347-8647-2854F65E91EE}"/>
              </a:ext>
            </a:extLst>
          </p:cNvPr>
          <p:cNvSpPr>
            <a:spLocks noGrp="1"/>
          </p:cNvSpPr>
          <p:nvPr>
            <p:ph type="pic" sz="quarter" idx="10"/>
          </p:nvPr>
        </p:nvSpPr>
        <p:spPr>
          <a:xfrm>
            <a:off x="0" y="1"/>
            <a:ext cx="8128000" cy="6476399"/>
          </a:xfrm>
          <a:prstGeom prst="rect">
            <a:avLst/>
          </a:prstGeom>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r>
              <a:rPr lang="en-US"/>
              <a:t>Click icon to add picture</a:t>
            </a:r>
          </a:p>
        </p:txBody>
      </p:sp>
      <p:sp>
        <p:nvSpPr>
          <p:cNvPr id="20" name="Text Placeholder 10">
            <a:extLst>
              <a:ext uri="{FF2B5EF4-FFF2-40B4-BE49-F238E27FC236}">
                <a16:creationId xmlns:a16="http://schemas.microsoft.com/office/drawing/2014/main" id="{7E1DAA00-997B-F645-9A80-2971C8122679}"/>
              </a:ext>
            </a:extLst>
          </p:cNvPr>
          <p:cNvSpPr>
            <a:spLocks noGrp="1"/>
          </p:cNvSpPr>
          <p:nvPr>
            <p:ph type="body" sz="quarter" idx="11"/>
          </p:nvPr>
        </p:nvSpPr>
        <p:spPr>
          <a:xfrm>
            <a:off x="8673805" y="1219200"/>
            <a:ext cx="2972390"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Click to edit Master text styles</a:t>
            </a:r>
          </a:p>
        </p:txBody>
      </p:sp>
    </p:spTree>
    <p:extLst>
      <p:ext uri="{BB962C8B-B14F-4D97-AF65-F5344CB8AC3E}">
        <p14:creationId xmlns:p14="http://schemas.microsoft.com/office/powerpoint/2010/main" val="105436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le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03A120-8BF6-834F-BEFE-66F4B9A10571}"/>
              </a:ext>
            </a:extLst>
          </p:cNvPr>
          <p:cNvSpPr>
            <a:spLocks noGrp="1"/>
          </p:cNvSpPr>
          <p:nvPr>
            <p:ph type="ctrTitle" hasCustomPrompt="1"/>
          </p:nvPr>
        </p:nvSpPr>
        <p:spPr>
          <a:xfrm>
            <a:off x="6650038" y="595423"/>
            <a:ext cx="4987926" cy="340242"/>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15" name="Rectangle 14">
            <a:extLst>
              <a:ext uri="{FF2B5EF4-FFF2-40B4-BE49-F238E27FC236}">
                <a16:creationId xmlns:a16="http://schemas.microsoft.com/office/drawing/2014/main" id="{B58AF98B-4331-6745-8630-0F23992419C7}"/>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8F5CA2-D7C4-074E-91E6-438F6FBC9364}"/>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84CD58-4032-5949-8263-C7F15EF1B34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18" name="Picture Placeholder 3">
            <a:extLst>
              <a:ext uri="{FF2B5EF4-FFF2-40B4-BE49-F238E27FC236}">
                <a16:creationId xmlns:a16="http://schemas.microsoft.com/office/drawing/2014/main" id="{32CECA97-A2A1-1347-8647-2854F65E91EE}"/>
              </a:ext>
            </a:extLst>
          </p:cNvPr>
          <p:cNvSpPr>
            <a:spLocks noGrp="1"/>
          </p:cNvSpPr>
          <p:nvPr>
            <p:ph type="pic" sz="quarter" idx="10"/>
          </p:nvPr>
        </p:nvSpPr>
        <p:spPr>
          <a:xfrm>
            <a:off x="0" y="1"/>
            <a:ext cx="6094800" cy="6476399"/>
          </a:xfrm>
          <a:prstGeom prst="rect">
            <a:avLst/>
          </a:prstGeom>
        </p:spPr>
        <p:txBody>
          <a:bodyPr/>
          <a:lstStyle/>
          <a:p>
            <a:pPr marL="228600" indent="-228600" algn="r" defTabSz="914400" rtl="1" eaLnBrk="1" latinLnBrk="0" hangingPunct="1">
              <a:lnSpc>
                <a:spcPct val="90000"/>
              </a:lnSpc>
              <a:spcBef>
                <a:spcPts val="1000"/>
              </a:spcBef>
              <a:buFont typeface="Arial" panose="020B0604020202020204" pitchFamily="34" charset="0"/>
              <a:buChar char="•"/>
            </a:pPr>
            <a:r>
              <a:rPr lang="en-US"/>
              <a:t>Click icon to add picture</a:t>
            </a:r>
          </a:p>
        </p:txBody>
      </p:sp>
      <p:sp>
        <p:nvSpPr>
          <p:cNvPr id="20" name="Text Placeholder 10">
            <a:extLst>
              <a:ext uri="{FF2B5EF4-FFF2-40B4-BE49-F238E27FC236}">
                <a16:creationId xmlns:a16="http://schemas.microsoft.com/office/drawing/2014/main" id="{7E1DAA00-997B-F645-9A80-2971C8122679}"/>
              </a:ext>
            </a:extLst>
          </p:cNvPr>
          <p:cNvSpPr>
            <a:spLocks noGrp="1"/>
          </p:cNvSpPr>
          <p:nvPr>
            <p:ph type="body" sz="quarter" idx="11"/>
          </p:nvPr>
        </p:nvSpPr>
        <p:spPr>
          <a:xfrm>
            <a:off x="6650038" y="1219200"/>
            <a:ext cx="4996157"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Click to edit Master text styles</a:t>
            </a:r>
          </a:p>
        </p:txBody>
      </p:sp>
    </p:spTree>
    <p:extLst>
      <p:ext uri="{BB962C8B-B14F-4D97-AF65-F5344CB8AC3E}">
        <p14:creationId xmlns:p14="http://schemas.microsoft.com/office/powerpoint/2010/main" val="41596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left 1: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03A120-8BF6-834F-BEFE-66F4B9A10571}"/>
              </a:ext>
            </a:extLst>
          </p:cNvPr>
          <p:cNvSpPr>
            <a:spLocks noGrp="1"/>
          </p:cNvSpPr>
          <p:nvPr>
            <p:ph type="ctrTitle" hasCustomPrompt="1"/>
          </p:nvPr>
        </p:nvSpPr>
        <p:spPr>
          <a:xfrm>
            <a:off x="4609805" y="595423"/>
            <a:ext cx="7028159" cy="340242"/>
          </a:xfrm>
          <a:prstGeom prst="rect">
            <a:avLst/>
          </a:prstGeom>
        </p:spPr>
        <p:txBody>
          <a:bodyPr lIns="0" tIns="0" rIns="0" bIns="0" anchor="ctr"/>
          <a:lstStyle>
            <a:lvl1pPr algn="l">
              <a:lnSpc>
                <a:spcPct val="100000"/>
              </a:lnSpc>
              <a:defRPr sz="2400" b="1" i="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a:t>TITLE</a:t>
            </a:r>
          </a:p>
        </p:txBody>
      </p:sp>
      <p:sp>
        <p:nvSpPr>
          <p:cNvPr id="15" name="Rectangle 14">
            <a:extLst>
              <a:ext uri="{FF2B5EF4-FFF2-40B4-BE49-F238E27FC236}">
                <a16:creationId xmlns:a16="http://schemas.microsoft.com/office/drawing/2014/main" id="{B58AF98B-4331-6745-8630-0F23992419C7}"/>
              </a:ext>
            </a:extLst>
          </p:cNvPr>
          <p:cNvSpPr/>
          <p:nvPr/>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8F5CA2-D7C4-074E-91E6-438F6FBC9364}"/>
              </a:ext>
            </a:extLst>
          </p:cNvPr>
          <p:cNvSpPr/>
          <p:nvPr/>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84CD58-4032-5949-8263-C7F15EF1B34F}"/>
              </a:ext>
            </a:extLst>
          </p:cNvPr>
          <p:cNvPicPr>
            <a:picLocks noChangeAspect="1"/>
          </p:cNvPicPr>
          <p:nvPr/>
        </p:nvPicPr>
        <p:blipFill>
          <a:blip r:embed="rId2"/>
          <a:stretch>
            <a:fillRect/>
          </a:stretch>
        </p:blipFill>
        <p:spPr>
          <a:xfrm>
            <a:off x="11087100" y="6616700"/>
            <a:ext cx="850900" cy="101600"/>
          </a:xfrm>
          <a:prstGeom prst="rect">
            <a:avLst/>
          </a:prstGeom>
        </p:spPr>
      </p:pic>
      <p:sp>
        <p:nvSpPr>
          <p:cNvPr id="18" name="Picture Placeholder 3">
            <a:extLst>
              <a:ext uri="{FF2B5EF4-FFF2-40B4-BE49-F238E27FC236}">
                <a16:creationId xmlns:a16="http://schemas.microsoft.com/office/drawing/2014/main" id="{32CECA97-A2A1-1347-8647-2854F65E91EE}"/>
              </a:ext>
            </a:extLst>
          </p:cNvPr>
          <p:cNvSpPr>
            <a:spLocks noGrp="1"/>
          </p:cNvSpPr>
          <p:nvPr>
            <p:ph type="pic" sz="quarter" idx="10"/>
          </p:nvPr>
        </p:nvSpPr>
        <p:spPr>
          <a:xfrm>
            <a:off x="0" y="1"/>
            <a:ext cx="4064000" cy="6476399"/>
          </a:xfrm>
          <a:prstGeom prst="rect">
            <a:avLst/>
          </a:prstGeom>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r>
              <a:rPr lang="en-US"/>
              <a:t>Click icon to add picture</a:t>
            </a:r>
          </a:p>
        </p:txBody>
      </p:sp>
      <p:sp>
        <p:nvSpPr>
          <p:cNvPr id="20" name="Text Placeholder 10">
            <a:extLst>
              <a:ext uri="{FF2B5EF4-FFF2-40B4-BE49-F238E27FC236}">
                <a16:creationId xmlns:a16="http://schemas.microsoft.com/office/drawing/2014/main" id="{7E1DAA00-997B-F645-9A80-2971C8122679}"/>
              </a:ext>
            </a:extLst>
          </p:cNvPr>
          <p:cNvSpPr>
            <a:spLocks noGrp="1"/>
          </p:cNvSpPr>
          <p:nvPr>
            <p:ph type="body" sz="quarter" idx="11"/>
          </p:nvPr>
        </p:nvSpPr>
        <p:spPr>
          <a:xfrm>
            <a:off x="4609806" y="1219200"/>
            <a:ext cx="7036390" cy="4724400"/>
          </a:xfrm>
          <a:prstGeom prst="rect">
            <a:avLst/>
          </a:prstGeom>
        </p:spPr>
        <p:txBody>
          <a:bodyPr lIns="0" tIns="0" rIns="0" bIns="0"/>
          <a:lstStyle>
            <a:lvl1pPr marL="0" indent="0">
              <a:buClr>
                <a:srgbClr val="DC0031"/>
              </a:buClr>
              <a:buFont typeface="Wingdings" pitchFamily="2" charset="2"/>
              <a:buNone/>
              <a:defRPr sz="1800">
                <a:solidFill>
                  <a:srgbClr val="4C3040"/>
                </a:solidFill>
                <a:latin typeface="Arial" panose="020B0604020202020204" pitchFamily="34" charset="0"/>
                <a:ea typeface="Roboto" pitchFamily="2" charset="0"/>
                <a:cs typeface="Arial" panose="020B0604020202020204" pitchFamily="34" charset="0"/>
              </a:defRPr>
            </a:lvl1pPr>
            <a:lvl2pPr>
              <a:buClr>
                <a:srgbClr val="DC0031"/>
              </a:buClr>
              <a:defRPr sz="1600">
                <a:solidFill>
                  <a:srgbClr val="4C3040"/>
                </a:solidFill>
                <a:latin typeface="Roboto" pitchFamily="2" charset="0"/>
                <a:ea typeface="Roboto" pitchFamily="2" charset="0"/>
              </a:defRPr>
            </a:lvl2pPr>
            <a:lvl3pPr>
              <a:buClr>
                <a:srgbClr val="DC0031"/>
              </a:buClr>
              <a:defRPr sz="1400">
                <a:solidFill>
                  <a:srgbClr val="4C3040"/>
                </a:solidFill>
                <a:latin typeface="Roboto" pitchFamily="2" charset="0"/>
                <a:ea typeface="Roboto" pitchFamily="2" charset="0"/>
              </a:defRPr>
            </a:lvl3pPr>
            <a:lvl4pPr>
              <a:buClr>
                <a:srgbClr val="DC0031"/>
              </a:buClr>
              <a:defRPr sz="1200">
                <a:solidFill>
                  <a:srgbClr val="4C3040"/>
                </a:solidFill>
                <a:latin typeface="Roboto" pitchFamily="2" charset="0"/>
                <a:ea typeface="Roboto" pitchFamily="2" charset="0"/>
              </a:defRPr>
            </a:lvl4pPr>
            <a:lvl5pPr>
              <a:defRPr sz="1800">
                <a:latin typeface="Roboto" pitchFamily="2" charset="0"/>
                <a:ea typeface="Roboto" pitchFamily="2" charset="0"/>
              </a:defRPr>
            </a:lvl5pPr>
          </a:lstStyle>
          <a:p>
            <a:pPr lvl="0"/>
            <a:r>
              <a:rPr lang="en-US"/>
              <a:t>Click to edit Master text styles</a:t>
            </a:r>
          </a:p>
        </p:txBody>
      </p:sp>
      <p:sp>
        <p:nvSpPr>
          <p:cNvPr id="8" name="Rectangle 7">
            <a:extLst>
              <a:ext uri="{FF2B5EF4-FFF2-40B4-BE49-F238E27FC236}">
                <a16:creationId xmlns:a16="http://schemas.microsoft.com/office/drawing/2014/main" id="{007929EF-D326-5249-9C5A-BA10A08688E9}"/>
              </a:ext>
            </a:extLst>
          </p:cNvPr>
          <p:cNvSpPr/>
          <p:nvPr userDrawn="1"/>
        </p:nvSpPr>
        <p:spPr>
          <a:xfrm>
            <a:off x="10833100" y="6477000"/>
            <a:ext cx="1358900" cy="381000"/>
          </a:xfrm>
          <a:prstGeom prst="rect">
            <a:avLst/>
          </a:prstGeom>
          <a:solidFill>
            <a:srgbClr val="DC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007969-972A-C941-8E12-A9D203A06651}"/>
              </a:ext>
            </a:extLst>
          </p:cNvPr>
          <p:cNvSpPr/>
          <p:nvPr userDrawn="1"/>
        </p:nvSpPr>
        <p:spPr>
          <a:xfrm>
            <a:off x="1" y="6477000"/>
            <a:ext cx="10833100" cy="381000"/>
          </a:xfrm>
          <a:prstGeom prst="rect">
            <a:avLst/>
          </a:prstGeom>
          <a:solidFill>
            <a:srgbClr val="4C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384B226-BE58-4345-BA62-66C8CF6E46B0}"/>
              </a:ext>
            </a:extLst>
          </p:cNvPr>
          <p:cNvPicPr>
            <a:picLocks noChangeAspect="1"/>
          </p:cNvPicPr>
          <p:nvPr userDrawn="1"/>
        </p:nvPicPr>
        <p:blipFill>
          <a:blip r:embed="rId2"/>
          <a:stretch>
            <a:fillRect/>
          </a:stretch>
        </p:blipFill>
        <p:spPr>
          <a:xfrm>
            <a:off x="11087100" y="6616700"/>
            <a:ext cx="850900" cy="101600"/>
          </a:xfrm>
          <a:prstGeom prst="rect">
            <a:avLst/>
          </a:prstGeom>
        </p:spPr>
      </p:pic>
    </p:spTree>
    <p:extLst>
      <p:ext uri="{BB962C8B-B14F-4D97-AF65-F5344CB8AC3E}">
        <p14:creationId xmlns:p14="http://schemas.microsoft.com/office/powerpoint/2010/main" val="399930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82903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0" r:id="rId13"/>
    <p:sldLayoutId id="2147483661"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9581-6F77-7541-9A9E-3D66FD9FBB4A}"/>
              </a:ext>
            </a:extLst>
          </p:cNvPr>
          <p:cNvSpPr>
            <a:spLocks noGrp="1"/>
          </p:cNvSpPr>
          <p:nvPr>
            <p:ph type="ctrTitle"/>
          </p:nvPr>
        </p:nvSpPr>
        <p:spPr>
          <a:xfrm rot="10800000" flipV="1">
            <a:off x="352660" y="4889289"/>
            <a:ext cx="3358677" cy="1389683"/>
          </a:xfrm>
        </p:spPr>
        <p:txBody>
          <a:bodyPr>
            <a:noAutofit/>
          </a:bodyPr>
          <a:lstStyle/>
          <a:p>
            <a:r>
              <a:rPr lang="en-US" sz="2000" dirty="0">
                <a:latin typeface="Arial" panose="020B0604020202020204" pitchFamily="34" charset="0"/>
                <a:cs typeface="Arial" panose="020B0604020202020204" pitchFamily="34" charset="0"/>
              </a:rPr>
              <a:t>Study on the Impact of Confinement on Violence Against Children—Rapid Response Survey</a:t>
            </a:r>
          </a:p>
        </p:txBody>
      </p:sp>
      <p:sp>
        <p:nvSpPr>
          <p:cNvPr id="3" name="Subtitle 2">
            <a:extLst>
              <a:ext uri="{FF2B5EF4-FFF2-40B4-BE49-F238E27FC236}">
                <a16:creationId xmlns:a16="http://schemas.microsoft.com/office/drawing/2014/main" id="{4805ACB4-F37C-A94C-A215-F4185A3A4E15}"/>
              </a:ext>
            </a:extLst>
          </p:cNvPr>
          <p:cNvSpPr>
            <a:spLocks noGrp="1"/>
          </p:cNvSpPr>
          <p:nvPr>
            <p:ph type="subTitle" idx="1"/>
          </p:nvPr>
        </p:nvSpPr>
        <p:spPr>
          <a:xfrm>
            <a:off x="352660" y="6278972"/>
            <a:ext cx="1540308" cy="234123"/>
          </a:xfrm>
        </p:spPr>
        <p:txBody>
          <a:bodyPr/>
          <a:lstStyle/>
          <a:p>
            <a:r>
              <a:rPr lang="en-US" sz="1600" i="1" dirty="0"/>
              <a:t>Final Report</a:t>
            </a:r>
          </a:p>
        </p:txBody>
      </p:sp>
      <p:pic>
        <p:nvPicPr>
          <p:cNvPr id="7" name="Picture 6">
            <a:extLst>
              <a:ext uri="{FF2B5EF4-FFF2-40B4-BE49-F238E27FC236}">
                <a16:creationId xmlns:a16="http://schemas.microsoft.com/office/drawing/2014/main" id="{BA8027BF-D468-6241-8A39-6D67426BACD5}"/>
              </a:ext>
            </a:extLst>
          </p:cNvPr>
          <p:cNvPicPr>
            <a:picLocks noChangeAspect="1"/>
          </p:cNvPicPr>
          <p:nvPr/>
        </p:nvPicPr>
        <p:blipFill>
          <a:blip r:embed="rId3">
            <a:extLst>
              <a:ext uri="{28A0092B-C50C-407E-A947-70E740481C1C}">
                <a14:useLocalDpi xmlns:a14="http://schemas.microsoft.com/office/drawing/2010/main" val="0"/>
              </a:ext>
            </a:extLst>
          </a:blip>
          <a:srcRect l="16133" r="16133"/>
          <a:stretch/>
        </p:blipFill>
        <p:spPr>
          <a:xfrm>
            <a:off x="4059936" y="0"/>
            <a:ext cx="8132064" cy="6860556"/>
          </a:xfrm>
          <a:prstGeom prst="rect">
            <a:avLst/>
          </a:prstGeom>
        </p:spPr>
      </p:pic>
    </p:spTree>
    <p:extLst>
      <p:ext uri="{BB962C8B-B14F-4D97-AF65-F5344CB8AC3E}">
        <p14:creationId xmlns:p14="http://schemas.microsoft.com/office/powerpoint/2010/main" val="40922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4724400"/>
          </a:xfrm>
        </p:spPr>
        <p:txBody>
          <a:bodyPr numCol="1">
            <a:normAutofit/>
          </a:bodyPr>
          <a:lstStyle/>
          <a:p>
            <a:pPr marL="285750" indent="-285750" algn="just">
              <a:buFont typeface="Arial" panose="020B0604020202020204" pitchFamily="34" charset="0"/>
              <a:buChar char="•"/>
            </a:pPr>
            <a:r>
              <a:rPr lang="en-US" dirty="0"/>
              <a:t>For qualitative interviews the data collection team found it extremely challenging to reach out to the alternative care facilities staff for the interviews.</a:t>
            </a:r>
          </a:p>
          <a:p>
            <a:pPr marL="285750" indent="-285750" algn="just">
              <a:buFont typeface="Arial" panose="020B0604020202020204" pitchFamily="34" charset="0"/>
              <a:buChar char="•"/>
            </a:pPr>
            <a:endParaRPr lang="en-US" sz="1800" dirty="0">
              <a:effectLst/>
              <a:ea typeface="Times New Roman" panose="02020603050405020304" pitchFamily="18" charset="0"/>
            </a:endParaRPr>
          </a:p>
          <a:p>
            <a:pPr marL="285750" indent="-285750" algn="just">
              <a:buFont typeface="Arial" panose="020B0604020202020204" pitchFamily="34" charset="0"/>
              <a:buChar char="•"/>
            </a:pPr>
            <a:r>
              <a:rPr lang="en-GB" sz="1800" dirty="0">
                <a:effectLst/>
                <a:ea typeface="Times New Roman" panose="02020603050405020304" pitchFamily="18" charset="0"/>
              </a:rPr>
              <a:t>The interviewers initially faced challenges reaching out to the respondents identified with UNICEF support, as </a:t>
            </a:r>
            <a:r>
              <a:rPr lang="en-US" sz="1800" dirty="0">
                <a:effectLst/>
                <a:ea typeface="Times New Roman" panose="02020603050405020304" pitchFamily="18" charset="0"/>
              </a:rPr>
              <a:t>  </a:t>
            </a:r>
            <a:r>
              <a:rPr lang="en-GB" sz="1800" dirty="0">
                <a:effectLst/>
                <a:ea typeface="Times New Roman" panose="02020603050405020304" pitchFamily="18" charset="0"/>
              </a:rPr>
              <a:t>the respondents largely were reluctant to share adequate information over the phone on a sensitive issue of violence against children</a:t>
            </a:r>
            <a:r>
              <a:rPr lang="en-US" sz="1800" dirty="0">
                <a:ea typeface="Times New Roman" panose="02020603050405020304" pitchFamily="18" charset="0"/>
              </a:rPr>
              <a:t>.</a:t>
            </a:r>
          </a:p>
          <a:p>
            <a:pPr marL="285750" indent="-285750" algn="just">
              <a:buFont typeface="Arial" panose="020B0604020202020204" pitchFamily="34" charset="0"/>
              <a:buChar char="•"/>
            </a:pPr>
            <a:endParaRPr lang="en-US" sz="1800" dirty="0">
              <a:ea typeface="Times New Roman" panose="02020603050405020304" pitchFamily="18" charset="0"/>
            </a:endParaRPr>
          </a:p>
          <a:p>
            <a:pPr marL="285750" indent="-285750" algn="just">
              <a:buFont typeface="Arial" panose="020B0604020202020204" pitchFamily="34" charset="0"/>
              <a:buChar char="•"/>
            </a:pPr>
            <a:r>
              <a:rPr lang="en-GB" sz="1800" dirty="0">
                <a:effectLst/>
                <a:ea typeface="Times New Roman" panose="02020603050405020304" pitchFamily="18" charset="0"/>
              </a:rPr>
              <a:t>The seniority of the respondents made it hard for the data collection team to arrange a phone interview with them. Therefore, it is important to note that the remote interviews made it hard to obtain as much information as desired during the study design stage.</a:t>
            </a:r>
          </a:p>
          <a:p>
            <a:pPr marL="285750" indent="-285750" algn="just">
              <a:buFont typeface="Arial" panose="020B0604020202020204" pitchFamily="34" charset="0"/>
              <a:buChar char="•"/>
            </a:pPr>
            <a:endParaRPr lang="en-GB" sz="1800" dirty="0">
              <a:effectLst/>
              <a:ea typeface="Times New Roman" panose="02020603050405020304" pitchFamily="18" charset="0"/>
            </a:endParaRPr>
          </a:p>
          <a:p>
            <a:pPr marL="285750" indent="-285750" algn="just">
              <a:buFont typeface="Arial" panose="020B0604020202020204" pitchFamily="34" charset="0"/>
              <a:buChar char="•"/>
            </a:pPr>
            <a:r>
              <a:rPr lang="en-GB" dirty="0">
                <a:ea typeface="Times New Roman" panose="02020603050405020304" pitchFamily="18" charset="0"/>
              </a:rPr>
              <a:t>M</a:t>
            </a:r>
            <a:r>
              <a:rPr lang="en-GB" sz="1800" dirty="0">
                <a:effectLst/>
                <a:ea typeface="Times New Roman" panose="02020603050405020304" pitchFamily="18" charset="0"/>
              </a:rPr>
              <a:t>ost of the respondents were directly responsible for the management of these alternative care facilities, and therefore were reluctant to talk openly about the violence against children at the organization under their supervision due to fear of accountability and being held responsible for it happening on their watch.</a:t>
            </a:r>
          </a:p>
        </p:txBody>
      </p:sp>
      <p:sp>
        <p:nvSpPr>
          <p:cNvPr id="3" name="Title 2">
            <a:extLst>
              <a:ext uri="{FF2B5EF4-FFF2-40B4-BE49-F238E27FC236}">
                <a16:creationId xmlns:a16="http://schemas.microsoft.com/office/drawing/2014/main" id="{E4D1E258-CC1A-8749-BC2E-846D3DF3EAE5}"/>
              </a:ext>
            </a:extLst>
          </p:cNvPr>
          <p:cNvSpPr>
            <a:spLocks noGrp="1"/>
          </p:cNvSpPr>
          <p:nvPr>
            <p:ph type="ctrTitle"/>
          </p:nvPr>
        </p:nvSpPr>
        <p:spPr/>
        <p:txBody>
          <a:bodyPr>
            <a:normAutofit fontScale="90000"/>
          </a:bodyPr>
          <a:lstStyle/>
          <a:p>
            <a:r>
              <a:rPr lang="en-GB" dirty="0"/>
              <a:t>Limitations</a:t>
            </a:r>
            <a:endParaRPr lang="en-JO" dirty="0"/>
          </a:p>
        </p:txBody>
      </p:sp>
    </p:spTree>
    <p:extLst>
      <p:ext uri="{BB962C8B-B14F-4D97-AF65-F5344CB8AC3E}">
        <p14:creationId xmlns:p14="http://schemas.microsoft.com/office/powerpoint/2010/main" val="52442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chemeClr val="bg1">
                    <a:lumMod val="65000"/>
                  </a:schemeClr>
                </a:solidFill>
              </a:rPr>
              <a:t>Section 1: Background and Purpose of the Study</a:t>
            </a:r>
          </a:p>
          <a:p>
            <a:r>
              <a:rPr lang="en-US" b="1" dirty="0">
                <a:solidFill>
                  <a:schemeClr val="bg1">
                    <a:lumMod val="65000"/>
                  </a:schemeClr>
                </a:solidFill>
              </a:rPr>
              <a:t>Section 2: Methodology</a:t>
            </a:r>
          </a:p>
          <a:p>
            <a:r>
              <a:rPr lang="en-US" b="1" dirty="0">
                <a:solidFill>
                  <a:srgbClr val="DC0031"/>
                </a:solidFill>
              </a:rPr>
              <a:t>Section 3: Sample</a:t>
            </a:r>
          </a:p>
          <a:p>
            <a:r>
              <a:rPr lang="en-US" b="1" dirty="0">
                <a:solidFill>
                  <a:schemeClr val="bg1">
                    <a:lumMod val="65000"/>
                  </a:schemeClr>
                </a:solidFill>
              </a:rPr>
              <a:t>Section 4: Changes in Home Life</a:t>
            </a:r>
          </a:p>
          <a:p>
            <a:r>
              <a:rPr lang="en-US" b="1" dirty="0">
                <a:solidFill>
                  <a:schemeClr val="bg1">
                    <a:lumMod val="65000"/>
                  </a:schemeClr>
                </a:solidFill>
              </a:rPr>
              <a:t>Section 5: Perceptions Around the Use of Violence and Methods of Discipline</a:t>
            </a:r>
          </a:p>
          <a:p>
            <a:r>
              <a:rPr lang="en-US" b="1" dirty="0">
                <a:solidFill>
                  <a:schemeClr val="bg1">
                    <a:lumMod val="65000"/>
                  </a:schemeClr>
                </a:solidFill>
              </a:rPr>
              <a:t>Section 6: Health and Communications</a:t>
            </a:r>
          </a:p>
          <a:p>
            <a:r>
              <a:rPr lang="en-US" b="1" dirty="0">
                <a:solidFill>
                  <a:schemeClr val="bg1">
                    <a:lumMod val="65000"/>
                  </a:schemeClr>
                </a:solidFill>
              </a:rPr>
              <a:t>Section 7: Safety of Children sent away from the Alternative Care Facilities (ACFs)</a:t>
            </a:r>
          </a:p>
          <a:p>
            <a:r>
              <a:rPr lang="en-US" b="1" dirty="0">
                <a:solidFill>
                  <a:schemeClr val="bg1">
                    <a:lumMod val="65000"/>
                  </a:schemeClr>
                </a:solidFill>
              </a:rPr>
              <a:t>Section 8: Recommendations</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6D2D3F8-B3A0-CE4F-AB90-414CC3E854F0}"/>
              </a:ext>
            </a:extLst>
          </p:cNvPr>
          <p:cNvPicPr>
            <a:picLocks noChangeAspect="1"/>
          </p:cNvPicPr>
          <p:nvPr/>
        </p:nvPicPr>
        <p:blipFill>
          <a:blip r:embed="rId3">
            <a:extLst>
              <a:ext uri="{28A0092B-C50C-407E-A947-70E740481C1C}">
                <a14:useLocalDpi xmlns:a14="http://schemas.microsoft.com/office/drawing/2010/main" val="0"/>
              </a:ext>
            </a:extLst>
          </a:blip>
          <a:srcRect l="32038" r="32038"/>
          <a:stretch/>
        </p:blipFill>
        <p:spPr>
          <a:xfrm>
            <a:off x="-9239" y="0"/>
            <a:ext cx="4091709" cy="6483927"/>
          </a:xfrm>
          <a:prstGeom prst="rect">
            <a:avLst/>
          </a:prstGeom>
        </p:spPr>
      </p:pic>
    </p:spTree>
    <p:extLst>
      <p:ext uri="{BB962C8B-B14F-4D97-AF65-F5344CB8AC3E}">
        <p14:creationId xmlns:p14="http://schemas.microsoft.com/office/powerpoint/2010/main" val="70150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2801051-8461-4BBC-95F2-BA529ED1E229}"/>
              </a:ext>
            </a:extLst>
          </p:cNvPr>
          <p:cNvSpPr txBox="1">
            <a:spLocks/>
          </p:cNvSpPr>
          <p:nvPr/>
        </p:nvSpPr>
        <p:spPr>
          <a:xfrm>
            <a:off x="838200" y="531461"/>
            <a:ext cx="10515600" cy="480131"/>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GB" sz="2200" dirty="0"/>
              <a:t>Quantitative Survey Sample – Three waves</a:t>
            </a:r>
          </a:p>
        </p:txBody>
      </p:sp>
      <p:graphicFrame>
        <p:nvGraphicFramePr>
          <p:cNvPr id="30" name="Content Placeholder 6">
            <a:extLst>
              <a:ext uri="{FF2B5EF4-FFF2-40B4-BE49-F238E27FC236}">
                <a16:creationId xmlns:a16="http://schemas.microsoft.com/office/drawing/2014/main" id="{0A573C21-C42C-4520-87D9-A12687783ED0}"/>
              </a:ext>
            </a:extLst>
          </p:cNvPr>
          <p:cNvGraphicFramePr>
            <a:graphicFrameLocks/>
          </p:cNvGraphicFramePr>
          <p:nvPr>
            <p:extLst>
              <p:ext uri="{D42A27DB-BD31-4B8C-83A1-F6EECF244321}">
                <p14:modId xmlns:p14="http://schemas.microsoft.com/office/powerpoint/2010/main" val="24039779"/>
              </p:ext>
            </p:extLst>
          </p:nvPr>
        </p:nvGraphicFramePr>
        <p:xfrm>
          <a:off x="364891" y="1385027"/>
          <a:ext cx="10749670" cy="4639760"/>
        </p:xfrm>
        <a:graphic>
          <a:graphicData uri="http://schemas.openxmlformats.org/drawingml/2006/table">
            <a:tbl>
              <a:tblPr firstRow="1" firstCol="1" lastRow="1" bandRow="1">
                <a:tableStyleId>{2D5ABB26-0587-4C30-8999-92F81FD0307C}</a:tableStyleId>
              </a:tblPr>
              <a:tblGrid>
                <a:gridCol w="2149934">
                  <a:extLst>
                    <a:ext uri="{9D8B030D-6E8A-4147-A177-3AD203B41FA5}">
                      <a16:colId xmlns:a16="http://schemas.microsoft.com/office/drawing/2014/main" val="20000"/>
                    </a:ext>
                  </a:extLst>
                </a:gridCol>
                <a:gridCol w="2149934">
                  <a:extLst>
                    <a:ext uri="{9D8B030D-6E8A-4147-A177-3AD203B41FA5}">
                      <a16:colId xmlns:a16="http://schemas.microsoft.com/office/drawing/2014/main" val="20001"/>
                    </a:ext>
                  </a:extLst>
                </a:gridCol>
                <a:gridCol w="2149934">
                  <a:extLst>
                    <a:ext uri="{9D8B030D-6E8A-4147-A177-3AD203B41FA5}">
                      <a16:colId xmlns:a16="http://schemas.microsoft.com/office/drawing/2014/main" val="2742396060"/>
                    </a:ext>
                  </a:extLst>
                </a:gridCol>
                <a:gridCol w="2149934">
                  <a:extLst>
                    <a:ext uri="{9D8B030D-6E8A-4147-A177-3AD203B41FA5}">
                      <a16:colId xmlns:a16="http://schemas.microsoft.com/office/drawing/2014/main" val="20002"/>
                    </a:ext>
                  </a:extLst>
                </a:gridCol>
                <a:gridCol w="2149934">
                  <a:extLst>
                    <a:ext uri="{9D8B030D-6E8A-4147-A177-3AD203B41FA5}">
                      <a16:colId xmlns:a16="http://schemas.microsoft.com/office/drawing/2014/main" val="20003"/>
                    </a:ext>
                  </a:extLst>
                </a:gridCol>
              </a:tblGrid>
              <a:tr h="289985">
                <a:tc gridSpan="2">
                  <a:txBody>
                    <a:bodyPr/>
                    <a:lstStyle/>
                    <a:p>
                      <a:pPr algn="ctr" fontAlgn="b"/>
                      <a:endParaRPr lang="en-GB" sz="1600" b="0"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GB" sz="1600" b="0" i="0" u="none" strike="noStrike">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DC0031"/>
                          </a:solidFill>
                          <a:effectLst/>
                          <a:latin typeface="Arial" panose="020B0604020202020204" pitchFamily="34" charset="0"/>
                          <a:cs typeface="Arial" panose="020B0604020202020204" pitchFamily="34" charset="0"/>
                        </a:rPr>
                        <a:t>Wave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u="none" strike="noStrike" dirty="0">
                          <a:solidFill>
                            <a:srgbClr val="DC0031"/>
                          </a:solidFill>
                          <a:effectLst/>
                          <a:latin typeface="Arial" panose="020B0604020202020204" pitchFamily="34" charset="0"/>
                          <a:cs typeface="Arial" panose="020B0604020202020204" pitchFamily="34" charset="0"/>
                        </a:rPr>
                        <a:t>Wave 2</a:t>
                      </a:r>
                      <a:endParaRPr lang="en-GB" sz="1800" b="1"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u="none" strike="noStrike" dirty="0">
                          <a:solidFill>
                            <a:srgbClr val="DC0031"/>
                          </a:solidFill>
                          <a:effectLst/>
                          <a:latin typeface="Arial" panose="020B0604020202020204" pitchFamily="34" charset="0"/>
                          <a:cs typeface="Arial" panose="020B0604020202020204" pitchFamily="34" charset="0"/>
                        </a:rPr>
                        <a:t>Wave 3</a:t>
                      </a:r>
                      <a:endParaRPr lang="en-GB" sz="1800" b="1"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9985">
                <a:tc rowSpan="5">
                  <a:txBody>
                    <a:bodyPr/>
                    <a:lstStyle/>
                    <a:p>
                      <a:pPr algn="ctr" fontAlgn="t"/>
                      <a:r>
                        <a:rPr lang="en-GB" sz="1800" b="1" i="0" u="none" strike="noStrike" dirty="0">
                          <a:solidFill>
                            <a:srgbClr val="DC0031"/>
                          </a:solidFill>
                          <a:effectLst/>
                          <a:latin typeface="Arial" panose="020B0604020202020204" pitchFamily="34" charset="0"/>
                          <a:cs typeface="Arial" panose="020B0604020202020204" pitchFamily="34" charset="0"/>
                        </a:rPr>
                        <a:t>Where do you live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Baluchistan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5735907"/>
                  </a:ext>
                </a:extLst>
              </a:tr>
              <a:tr h="289985">
                <a:tc vMerge="1">
                  <a:txBody>
                    <a:bodyPr/>
                    <a:lstStyle/>
                    <a:p>
                      <a:pPr algn="ctr" fontAlgn="t"/>
                      <a:endParaRPr lang="en-GB" sz="1600" b="1" i="0" u="none" strike="noStrike">
                        <a:solidFill>
                          <a:schemeClr val="accent1">
                            <a:lumMod val="50000"/>
                          </a:schemeClr>
                        </a:solidFill>
                        <a:effectLst/>
                        <a:latin typeface="Arial" panose="020B0604020202020204" pitchFamily="34" charset="0"/>
                      </a:endParaRPr>
                    </a:p>
                  </a:txBody>
                  <a:tcPr marL="9525" marR="9525" marT="9525" marB="0" anchor="ct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Khyber Pakhtunkhwa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0694415"/>
                  </a:ext>
                </a:extLst>
              </a:tr>
              <a:tr h="289985">
                <a:tc vMerge="1">
                  <a:txBody>
                    <a:bodyPr/>
                    <a:lstStyle/>
                    <a:p>
                      <a:pPr algn="ctr" fontAlgn="t"/>
                      <a:endParaRPr lang="en-GB" sz="1600" b="1" i="0" u="none" strike="noStrike">
                        <a:solidFill>
                          <a:schemeClr val="accent1">
                            <a:lumMod val="50000"/>
                          </a:schemeClr>
                        </a:solidFill>
                        <a:effectLst/>
                        <a:latin typeface="Arial" panose="020B0604020202020204" pitchFamily="34" charset="0"/>
                      </a:endParaRPr>
                    </a:p>
                  </a:txBody>
                  <a:tcPr marL="9525" marR="9525" marT="9525" marB="0" anchor="ct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Punjab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216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668847"/>
                  </a:ext>
                </a:extLst>
              </a:tr>
              <a:tr h="289985">
                <a:tc vMerge="1">
                  <a:txBody>
                    <a:bodyPr/>
                    <a:lstStyle/>
                    <a:p>
                      <a:pPr algn="ctr" fontAlgn="t"/>
                      <a:endParaRPr lang="en-GB" sz="1600" b="1" i="0" u="none" strike="noStrike">
                        <a:solidFill>
                          <a:schemeClr val="accent1">
                            <a:lumMod val="50000"/>
                          </a:schemeClr>
                        </a:solidFill>
                        <a:effectLst/>
                        <a:latin typeface="Arial" panose="020B0604020202020204" pitchFamily="34" charset="0"/>
                      </a:endParaRPr>
                    </a:p>
                  </a:txBody>
                  <a:tcPr marL="9525" marR="9525" marT="9525" marB="0" anchor="ct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Sindh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805328"/>
                  </a:ext>
                </a:extLst>
              </a:tr>
              <a:tr h="289985">
                <a:tc vMerge="1">
                  <a:txBody>
                    <a:bodyPr/>
                    <a:lstStyle/>
                    <a:p>
                      <a:pPr algn="ctr" fontAlgn="t"/>
                      <a:endParaRPr lang="en-GB" sz="1600" b="1" i="0" u="none" strike="noStrike">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Merged Districts of KP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145061"/>
                  </a:ext>
                </a:extLst>
              </a:tr>
              <a:tr h="289985">
                <a:tc rowSpan="6">
                  <a:txBody>
                    <a:bodyPr/>
                    <a:lstStyle/>
                    <a:p>
                      <a:pPr algn="ctr" fontAlgn="t"/>
                      <a:r>
                        <a:rPr lang="en-GB" sz="1800" b="1" u="none" strike="noStrike" dirty="0">
                          <a:solidFill>
                            <a:srgbClr val="DC0031"/>
                          </a:solidFill>
                          <a:effectLst/>
                          <a:latin typeface="Arial" panose="020B0604020202020204" pitchFamily="34" charset="0"/>
                          <a:cs typeface="Arial" panose="020B0604020202020204" pitchFamily="34" charset="0"/>
                        </a:rPr>
                        <a:t>Age Category</a:t>
                      </a:r>
                      <a:endParaRPr lang="en-GB" sz="1800" b="1"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600" u="none" strike="noStrike" dirty="0">
                          <a:solidFill>
                            <a:srgbClr val="DC0031"/>
                          </a:solidFill>
                          <a:effectLst/>
                          <a:latin typeface="Arial" panose="020B0604020202020204" pitchFamily="34" charset="0"/>
                          <a:cs typeface="Arial" panose="020B0604020202020204" pitchFamily="34" charset="0"/>
                        </a:rPr>
                        <a:t>18-24</a:t>
                      </a:r>
                      <a:endParaRPr lang="en-GB" sz="1600" b="0"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89985">
                <a:tc vMerge="1">
                  <a:txBody>
                    <a:bodyPr/>
                    <a:lstStyle/>
                    <a:p>
                      <a:pPr algn="ctr" fontAlgn="t"/>
                      <a:endParaRPr lang="en-GB" sz="1600" b="0" i="0" u="none" strike="noStrike">
                        <a:solidFill>
                          <a:srgbClr val="6D6F71"/>
                        </a:solidFill>
                        <a:effectLst/>
                        <a:latin typeface="Arial" panose="020B0604020202020204" pitchFamily="34" charset="0"/>
                      </a:endParaRPr>
                    </a:p>
                  </a:txBody>
                  <a:tcPr marL="9525" marR="9525" marT="9525" marB="0" anchor="ctr"/>
                </a:tc>
                <a:tc>
                  <a:txBody>
                    <a:bodyPr/>
                    <a:lstStyle/>
                    <a:p>
                      <a:pPr algn="ctr" fontAlgn="t"/>
                      <a:r>
                        <a:rPr lang="en-GB" sz="1600" u="none" strike="noStrike" dirty="0">
                          <a:solidFill>
                            <a:srgbClr val="DC0031"/>
                          </a:solidFill>
                          <a:effectLst/>
                          <a:latin typeface="Arial" panose="020B0604020202020204" pitchFamily="34" charset="0"/>
                          <a:cs typeface="Arial" panose="020B0604020202020204" pitchFamily="34" charset="0"/>
                        </a:rPr>
                        <a:t>25-29</a:t>
                      </a:r>
                      <a:endParaRPr lang="en-GB" sz="1600" b="0"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9985">
                <a:tc vMerge="1">
                  <a:txBody>
                    <a:bodyPr/>
                    <a:lstStyle/>
                    <a:p>
                      <a:pPr algn="ctr" fontAlgn="t"/>
                      <a:endParaRPr lang="en-GB" sz="1600" b="0" i="0" u="none" strike="noStrike">
                        <a:solidFill>
                          <a:srgbClr val="6D6F71"/>
                        </a:solidFill>
                        <a:effectLst/>
                        <a:latin typeface="Arial" panose="020B0604020202020204" pitchFamily="34" charset="0"/>
                      </a:endParaRPr>
                    </a:p>
                  </a:txBody>
                  <a:tcPr marL="9525" marR="9525" marT="9525" marB="0" anchor="ctr"/>
                </a:tc>
                <a:tc>
                  <a:txBody>
                    <a:bodyPr/>
                    <a:lstStyle/>
                    <a:p>
                      <a:pPr algn="ctr" fontAlgn="t"/>
                      <a:r>
                        <a:rPr lang="en-GB" sz="1600" b="0" i="0" u="none" strike="noStrike">
                          <a:solidFill>
                            <a:srgbClr val="DC0031"/>
                          </a:solidFill>
                          <a:effectLst/>
                          <a:latin typeface="Arial" panose="020B0604020202020204" pitchFamily="34" charset="0"/>
                          <a:cs typeface="Arial" panose="020B0604020202020204" pitchFamily="34" charset="0"/>
                        </a:rPr>
                        <a:t>30-39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259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260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89985">
                <a:tc vMerge="1">
                  <a:txBody>
                    <a:bodyPr/>
                    <a:lstStyle/>
                    <a:p>
                      <a:pPr algn="ctr" fontAlgn="t"/>
                      <a:endParaRPr lang="en-GB" sz="1600" b="1" i="0" u="none" strike="noStrike">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40-49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8463582"/>
                  </a:ext>
                </a:extLst>
              </a:tr>
              <a:tr h="289985">
                <a:tc vMerge="1">
                  <a:txBody>
                    <a:bodyPr/>
                    <a:lstStyle/>
                    <a:p>
                      <a:pPr algn="ctr" fontAlgn="t"/>
                      <a:endParaRPr lang="en-GB" sz="1600" b="1" i="0" u="none" strike="noStrike">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50-59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6810143"/>
                  </a:ext>
                </a:extLst>
              </a:tr>
              <a:tr h="289985">
                <a:tc vMerge="1">
                  <a:txBody>
                    <a:bodyPr/>
                    <a:lstStyle/>
                    <a:p>
                      <a:pPr algn="ctr" fontAlgn="t"/>
                      <a:endParaRPr lang="en-GB" sz="1600" b="1" i="0" u="none" strike="noStrike">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5750117"/>
                  </a:ext>
                </a:extLst>
              </a:tr>
              <a:tr h="289985">
                <a:tc rowSpan="4">
                  <a:txBody>
                    <a:bodyPr/>
                    <a:lstStyle/>
                    <a:p>
                      <a:pPr algn="ctr" fontAlgn="t"/>
                      <a:r>
                        <a:rPr lang="en-GB" sz="1800" b="1" u="none" strike="noStrike" dirty="0">
                          <a:solidFill>
                            <a:srgbClr val="DC0031"/>
                          </a:solidFill>
                          <a:effectLst/>
                          <a:latin typeface="Arial" panose="020B0604020202020204" pitchFamily="34" charset="0"/>
                          <a:cs typeface="Arial" panose="020B0604020202020204" pitchFamily="34" charset="0"/>
                        </a:rPr>
                        <a:t>Gender</a:t>
                      </a:r>
                      <a:endParaRPr lang="en-GB" sz="1800" b="1"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600" u="none" strike="noStrike" dirty="0">
                          <a:solidFill>
                            <a:srgbClr val="DC0031"/>
                          </a:solidFill>
                          <a:effectLst/>
                          <a:latin typeface="Arial" panose="020B0604020202020204" pitchFamily="34" charset="0"/>
                          <a:cs typeface="Arial" panose="020B0604020202020204" pitchFamily="34" charset="0"/>
                        </a:rPr>
                        <a:t>Male</a:t>
                      </a:r>
                      <a:endParaRPr lang="en-GB" sz="1600" b="0"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294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255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89985">
                <a:tc vMerge="1">
                  <a:txBody>
                    <a:bodyPr/>
                    <a:lstStyle/>
                    <a:p>
                      <a:pPr algn="ctr" fontAlgn="t"/>
                      <a:endParaRPr lang="en-GB" sz="1600" b="0" i="0" u="none" strike="noStrike">
                        <a:solidFill>
                          <a:srgbClr val="6D6F71"/>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t"/>
                      <a:r>
                        <a:rPr lang="en-GB" sz="1600" u="none" strike="noStrike" dirty="0">
                          <a:solidFill>
                            <a:srgbClr val="DC0031"/>
                          </a:solidFill>
                          <a:effectLst/>
                          <a:latin typeface="Arial" panose="020B0604020202020204" pitchFamily="34" charset="0"/>
                          <a:cs typeface="Arial" panose="020B0604020202020204" pitchFamily="34" charset="0"/>
                        </a:rPr>
                        <a:t>Female</a:t>
                      </a:r>
                      <a:endParaRPr lang="en-GB" sz="1600" b="0"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380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368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89985">
                <a:tc vMerge="1">
                  <a:txBody>
                    <a:bodyPr/>
                    <a:lstStyle/>
                    <a:p>
                      <a:pPr algn="ctr" fontAlgn="t"/>
                      <a:endParaRPr lang="en-GB" sz="1600" b="1" i="0" u="none" strike="noStrike">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600" b="0" i="0" u="none" strike="noStrike" dirty="0">
                          <a:solidFill>
                            <a:srgbClr val="DC0031"/>
                          </a:solidFill>
                          <a:effectLst/>
                          <a:latin typeface="Arial" panose="020B0604020202020204" pitchFamily="34" charset="0"/>
                          <a:cs typeface="Arial" panose="020B0604020202020204" pitchFamily="34" charset="0"/>
                        </a:rPr>
                        <a:t>Gender Neutral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0" i="0" u="none" strike="noStrike" dirty="0">
                          <a:solidFill>
                            <a:srgbClr val="DC0031"/>
                          </a:solidFill>
                          <a:effectLst/>
                          <a:latin typeface="Arial" panose="020B0604020202020204" pitchFamily="34" charset="0"/>
                          <a:cs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82639"/>
                  </a:ext>
                </a:extLst>
              </a:tr>
              <a:tr h="289985">
                <a:tc vMerge="1">
                  <a:txBody>
                    <a:bodyPr/>
                    <a:lstStyle/>
                    <a:p>
                      <a:pPr algn="ctr" fontAlgn="t"/>
                      <a:endParaRPr lang="en-GB" sz="1600" b="0" i="0" u="none" strike="noStrike">
                        <a:solidFill>
                          <a:schemeClr val="accent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800" b="1" u="none" strike="noStrike" dirty="0">
                          <a:solidFill>
                            <a:srgbClr val="DC0031"/>
                          </a:solidFill>
                          <a:effectLst/>
                          <a:latin typeface="Arial" panose="020B0604020202020204" pitchFamily="34" charset="0"/>
                          <a:cs typeface="Arial" panose="020B0604020202020204" pitchFamily="34" charset="0"/>
                        </a:rPr>
                        <a:t>Total</a:t>
                      </a:r>
                      <a:endParaRPr lang="en-GB" sz="1800" b="1" i="0" u="none" strike="noStrike" dirty="0">
                        <a:solidFill>
                          <a:srgbClr val="DC003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800" b="1" i="0" u="none" strike="noStrike" dirty="0">
                          <a:solidFill>
                            <a:srgbClr val="DC0031"/>
                          </a:solidFill>
                          <a:effectLst/>
                          <a:latin typeface="Arial" panose="020B0604020202020204" pitchFamily="34" charset="0"/>
                          <a:cs typeface="Arial" panose="020B0604020202020204" pitchFamily="34" charset="0"/>
                        </a:rPr>
                        <a:t>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800" b="1" i="0" u="none" strike="noStrike" dirty="0">
                          <a:solidFill>
                            <a:srgbClr val="DC0031"/>
                          </a:solidFill>
                          <a:effectLst/>
                          <a:latin typeface="Arial" panose="020B0604020202020204" pitchFamily="34" charset="0"/>
                          <a:cs typeface="Arial" panose="020B0604020202020204" pitchFamily="34" charset="0"/>
                        </a:rPr>
                        <a:t>674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800" b="1" i="0" u="none" strike="noStrike" dirty="0">
                          <a:solidFill>
                            <a:srgbClr val="DC0031"/>
                          </a:solidFill>
                          <a:effectLst/>
                          <a:latin typeface="Arial" panose="020B0604020202020204" pitchFamily="34" charset="0"/>
                          <a:cs typeface="Arial" panose="020B0604020202020204" pitchFamily="34" charset="0"/>
                        </a:rPr>
                        <a:t>623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31" name="Text Placeholder 4">
            <a:extLst>
              <a:ext uri="{FF2B5EF4-FFF2-40B4-BE49-F238E27FC236}">
                <a16:creationId xmlns:a16="http://schemas.microsoft.com/office/drawing/2014/main" id="{705E9F54-1A1A-457B-B2B8-9127A703F99E}"/>
              </a:ext>
            </a:extLst>
          </p:cNvPr>
          <p:cNvSpPr txBox="1">
            <a:spLocks/>
          </p:cNvSpPr>
          <p:nvPr/>
        </p:nvSpPr>
        <p:spPr>
          <a:xfrm>
            <a:off x="838200" y="1007491"/>
            <a:ext cx="10620600" cy="3603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4C3040"/>
                </a:solidFill>
                <a:latin typeface="Arial" panose="020B0604020202020204" pitchFamily="34" charset="0"/>
                <a:cs typeface="Arial" panose="020B0604020202020204" pitchFamily="34" charset="0"/>
              </a:rPr>
              <a:t>Unweighted count of key demographic variables</a:t>
            </a:r>
          </a:p>
        </p:txBody>
      </p:sp>
    </p:spTree>
    <p:extLst>
      <p:ext uri="{BB962C8B-B14F-4D97-AF65-F5344CB8AC3E}">
        <p14:creationId xmlns:p14="http://schemas.microsoft.com/office/powerpoint/2010/main" val="313233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chemeClr val="bg1">
                    <a:lumMod val="65000"/>
                  </a:schemeClr>
                </a:solidFill>
              </a:rPr>
              <a:t>Section 1: Background and Purpose of the Study</a:t>
            </a:r>
          </a:p>
          <a:p>
            <a:r>
              <a:rPr lang="en-US" b="1" dirty="0">
                <a:solidFill>
                  <a:schemeClr val="bg1">
                    <a:lumMod val="65000"/>
                  </a:schemeClr>
                </a:solidFill>
              </a:rPr>
              <a:t>Section 2: Methodology</a:t>
            </a:r>
          </a:p>
          <a:p>
            <a:r>
              <a:rPr lang="en-US" b="1" dirty="0">
                <a:solidFill>
                  <a:schemeClr val="bg1">
                    <a:lumMod val="65000"/>
                  </a:schemeClr>
                </a:solidFill>
              </a:rPr>
              <a:t>Section 3: Sampling</a:t>
            </a:r>
          </a:p>
          <a:p>
            <a:r>
              <a:rPr lang="en-US" b="1" dirty="0">
                <a:solidFill>
                  <a:srgbClr val="DC0031"/>
                </a:solidFill>
              </a:rPr>
              <a:t>Section 4: Changes in Home Life</a:t>
            </a:r>
          </a:p>
          <a:p>
            <a:r>
              <a:rPr lang="en-US" b="1" dirty="0">
                <a:solidFill>
                  <a:schemeClr val="bg1">
                    <a:lumMod val="65000"/>
                  </a:schemeClr>
                </a:solidFill>
              </a:rPr>
              <a:t>Section 5: Perceptions Around the Use of Violence and Methods of Discipline</a:t>
            </a:r>
          </a:p>
          <a:p>
            <a:r>
              <a:rPr lang="en-US" b="1" dirty="0">
                <a:solidFill>
                  <a:schemeClr val="bg1">
                    <a:lumMod val="65000"/>
                  </a:schemeClr>
                </a:solidFill>
              </a:rPr>
              <a:t>Section 6: Health and Communications</a:t>
            </a:r>
          </a:p>
          <a:p>
            <a:r>
              <a:rPr lang="en-US" b="1" dirty="0">
                <a:solidFill>
                  <a:schemeClr val="bg1">
                    <a:lumMod val="65000"/>
                  </a:schemeClr>
                </a:solidFill>
              </a:rPr>
              <a:t>Section 7: Safety of Children sent away from the Alternative Care Facilities (ACFs)</a:t>
            </a:r>
          </a:p>
          <a:p>
            <a:r>
              <a:rPr lang="en-US" b="1" dirty="0">
                <a:solidFill>
                  <a:schemeClr val="bg1">
                    <a:lumMod val="65000"/>
                  </a:schemeClr>
                </a:solidFill>
              </a:rPr>
              <a:t>Section 8: Recommendations</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6D2D3F8-B3A0-CE4F-AB90-414CC3E854F0}"/>
              </a:ext>
            </a:extLst>
          </p:cNvPr>
          <p:cNvPicPr>
            <a:picLocks noChangeAspect="1"/>
          </p:cNvPicPr>
          <p:nvPr/>
        </p:nvPicPr>
        <p:blipFill rotWithShape="1">
          <a:blip r:embed="rId3">
            <a:extLst>
              <a:ext uri="{28A0092B-C50C-407E-A947-70E740481C1C}">
                <a14:useLocalDpi xmlns:a14="http://schemas.microsoft.com/office/drawing/2010/main" val="0"/>
              </a:ext>
            </a:extLst>
          </a:blip>
          <a:srcRect l="17696" r="42458"/>
          <a:stretch/>
        </p:blipFill>
        <p:spPr>
          <a:xfrm>
            <a:off x="0" y="0"/>
            <a:ext cx="4091709" cy="6483927"/>
          </a:xfrm>
          <a:prstGeom prst="rect">
            <a:avLst/>
          </a:prstGeom>
        </p:spPr>
      </p:pic>
    </p:spTree>
    <p:extLst>
      <p:ext uri="{BB962C8B-B14F-4D97-AF65-F5344CB8AC3E}">
        <p14:creationId xmlns:p14="http://schemas.microsoft.com/office/powerpoint/2010/main" val="269986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866274"/>
            <a:ext cx="11083925" cy="5598694"/>
          </a:xfrm>
        </p:spPr>
        <p:txBody>
          <a:bodyPr numCol="1">
            <a:normAutofit/>
          </a:bodyPr>
          <a:lstStyle/>
          <a:p>
            <a:pPr marL="285750" indent="-285750" algn="just">
              <a:buFont typeface="Wingdings" pitchFamily="2" charset="2"/>
              <a:buChar char="§"/>
            </a:pPr>
            <a:r>
              <a:rPr lang="en-US" sz="1600" dirty="0"/>
              <a:t>Overall, we see that a significant majority of the respondents across all three waves report that their home lives have changed in different ways due to COVID-19.</a:t>
            </a:r>
          </a:p>
          <a:p>
            <a:pPr marL="285750" indent="-285750" algn="just">
              <a:buFont typeface="Wingdings" pitchFamily="2" charset="2"/>
              <a:buChar char="§"/>
            </a:pPr>
            <a:r>
              <a:rPr lang="en-US" sz="1600" dirty="0"/>
              <a:t>The data shows that initially, at the onset of the pandemic, a significantly higher proportion of households and caregivers reported that their home life has changed due to the pandemic in several ways. A significant majority of respondents reported that their family income and their ability to go out for basic needs was severely affected as a result of COVID-19. Moreover, a significant proportion of respondents also reported that their family members’ eating habits had changed; in addition, access to routine health services was also affected due to the closure of Out Patient Departments  (OPDs).</a:t>
            </a:r>
          </a:p>
          <a:p>
            <a:pPr marL="285750" indent="-285750" algn="just">
              <a:buFont typeface="Wingdings" pitchFamily="2" charset="2"/>
              <a:buChar char="§"/>
            </a:pPr>
            <a:r>
              <a:rPr lang="en-US" sz="1600" dirty="0"/>
              <a:t>Over time, as the lockdown restrictions were lifted and more sectors were opened to the public due to the significant decline in the COVID-19 cases across the country, individuals’ ability to access basic health facilities and to start going out again for basic needs has increased. Nevertheless, despite the lifting of restrictions, a majority of respondents across all waves (around 57%) reported that their ability to go out for basic needs is affected. It is pertinent to mention that a significantly higher proportion of male respondents compared to female report that their ability to go out for basic needs has been affected by the pandemic, reflecting traditional gender roles in Pakistani society where women are more likely to stay home and care for children, and therefore have fewer responsibilities that require leaving the house. </a:t>
            </a:r>
            <a:endParaRPr lang="en-US" sz="1600" b="0" dirty="0"/>
          </a:p>
          <a:p>
            <a:pPr marL="285750" indent="-285750" algn="just">
              <a:buFont typeface="Wingdings" pitchFamily="2" charset="2"/>
              <a:buChar char="§"/>
            </a:pPr>
            <a:r>
              <a:rPr lang="en-US" sz="1600" dirty="0"/>
              <a:t>Moreover, given how long the pandemic has now lasted, respondents acutely feel the economic and financial impacts of the lockdowns, as there has been a significant increase since phase 1 in the number of respondents reporting that their family income is affected due to COVID-19.</a:t>
            </a:r>
          </a:p>
          <a:p>
            <a:pPr marL="285750" indent="-285750" algn="just">
              <a:buFont typeface="Wingdings" pitchFamily="2" charset="2"/>
              <a:buChar char="§"/>
            </a:pPr>
            <a:r>
              <a:rPr lang="en-US" sz="1600" dirty="0"/>
              <a:t>Across all three waves, a significant majority of households do leave their houses mainly for the purposes of buying groceries, going shopping for other goods, and to work. However, there has been a decline in the number of people going out for work, which might be an indication that people and companies are following work from home rules or unemployment has increased.</a:t>
            </a:r>
            <a:endParaRPr lang="en-US" sz="1600" b="0" dirty="0"/>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8" y="220547"/>
            <a:ext cx="8948393"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200" dirty="0"/>
              <a:t>Changes in home life</a:t>
            </a:r>
          </a:p>
        </p:txBody>
      </p:sp>
    </p:spTree>
    <p:extLst>
      <p:ext uri="{BB962C8B-B14F-4D97-AF65-F5344CB8AC3E}">
        <p14:creationId xmlns:p14="http://schemas.microsoft.com/office/powerpoint/2010/main" val="317950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2875263966"/>
              </p:ext>
            </p:extLst>
          </p:nvPr>
        </p:nvGraphicFramePr>
        <p:xfrm>
          <a:off x="838200" y="1903751"/>
          <a:ext cx="10515600" cy="456221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838200" y="1238312"/>
            <a:ext cx="10515600" cy="66543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latin typeface="Arial" panose="020B0604020202020204" pitchFamily="34" charset="0"/>
                <a:cs typeface="Arial" panose="020B0604020202020204" pitchFamily="34" charset="0"/>
              </a:rPr>
              <a:t>Q: How much has your home life changed for you as a result of COVID-19 protective measures (e.g. closed schools)</a:t>
            </a:r>
          </a:p>
        </p:txBody>
      </p:sp>
      <p:sp>
        <p:nvSpPr>
          <p:cNvPr id="2" name="Title 1">
            <a:extLst>
              <a:ext uri="{FF2B5EF4-FFF2-40B4-BE49-F238E27FC236}">
                <a16:creationId xmlns:a16="http://schemas.microsoft.com/office/drawing/2014/main" id="{772C4895-7DE6-4737-A6EB-7985299B025B}"/>
              </a:ext>
            </a:extLst>
          </p:cNvPr>
          <p:cNvSpPr txBox="1">
            <a:spLocks/>
          </p:cNvSpPr>
          <p:nvPr/>
        </p:nvSpPr>
        <p:spPr>
          <a:xfrm>
            <a:off x="1318554" y="207667"/>
            <a:ext cx="10035246"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Wave on wave comparison: Degree to which home life has changed</a:t>
            </a:r>
          </a:p>
        </p:txBody>
      </p:sp>
    </p:spTree>
    <p:extLst>
      <p:ext uri="{BB962C8B-B14F-4D97-AF65-F5344CB8AC3E}">
        <p14:creationId xmlns:p14="http://schemas.microsoft.com/office/powerpoint/2010/main" val="322186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85751A-53F4-4F62-853A-5A782A3F044D}"/>
              </a:ext>
            </a:extLst>
          </p:cNvPr>
          <p:cNvSpPr txBox="1"/>
          <p:nvPr/>
        </p:nvSpPr>
        <p:spPr>
          <a:xfrm>
            <a:off x="1068161" y="825423"/>
            <a:ext cx="9922329" cy="400110"/>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2000" b="0" i="0" baseline="0" dirty="0">
                <a:effectLst/>
              </a:rPr>
              <a:t>Q: How has your home life changed as a result of COVID-19? </a:t>
            </a:r>
            <a:endParaRPr lang="en-JO" sz="2000">
              <a:effectLst/>
            </a:endParaRPr>
          </a:p>
        </p:txBody>
      </p:sp>
      <p:sp>
        <p:nvSpPr>
          <p:cNvPr id="5" name="Title 1">
            <a:extLst>
              <a:ext uri="{FF2B5EF4-FFF2-40B4-BE49-F238E27FC236}">
                <a16:creationId xmlns:a16="http://schemas.microsoft.com/office/drawing/2014/main" id="{EEAF6C7B-A50D-4A70-976E-2ADF76E54487}"/>
              </a:ext>
            </a:extLst>
          </p:cNvPr>
          <p:cNvSpPr txBox="1">
            <a:spLocks/>
          </p:cNvSpPr>
          <p:nvPr/>
        </p:nvSpPr>
        <p:spPr>
          <a:xfrm>
            <a:off x="838200" y="487724"/>
            <a:ext cx="1051560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sz="2000"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2686929527"/>
              </p:ext>
            </p:extLst>
          </p:nvPr>
        </p:nvGraphicFramePr>
        <p:xfrm>
          <a:off x="60960" y="1876499"/>
          <a:ext cx="12131040" cy="45547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8A8B571-D7A4-4385-A286-7B64F1A747E1}"/>
              </a:ext>
            </a:extLst>
          </p:cNvPr>
          <p:cNvSpPr txBox="1">
            <a:spLocks/>
          </p:cNvSpPr>
          <p:nvPr/>
        </p:nvSpPr>
        <p:spPr>
          <a:xfrm>
            <a:off x="540068" y="325358"/>
            <a:ext cx="11172824" cy="437654"/>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How home life has changed</a:t>
            </a:r>
          </a:p>
          <a:p>
            <a:pPr algn="ct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1219B7E-BDC7-41C9-88BC-F1198A9B845F}"/>
              </a:ext>
            </a:extLst>
          </p:cNvPr>
          <p:cNvSpPr txBox="1"/>
          <p:nvPr/>
        </p:nvSpPr>
        <p:spPr>
          <a:xfrm>
            <a:off x="1769540" y="1899926"/>
            <a:ext cx="303730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Significantly more male compared to female respondents report that their ability to go out for basic needs are affected</a:t>
            </a:r>
          </a:p>
        </p:txBody>
      </p:sp>
      <p:cxnSp>
        <p:nvCxnSpPr>
          <p:cNvPr id="8" name="Straight Arrow Connector 7">
            <a:extLst>
              <a:ext uri="{FF2B5EF4-FFF2-40B4-BE49-F238E27FC236}">
                <a16:creationId xmlns:a16="http://schemas.microsoft.com/office/drawing/2014/main" id="{494602F0-DBEC-4A8D-980B-7785A6C6D1D8}"/>
              </a:ext>
            </a:extLst>
          </p:cNvPr>
          <p:cNvCxnSpPr/>
          <p:nvPr/>
        </p:nvCxnSpPr>
        <p:spPr>
          <a:xfrm flipV="1">
            <a:off x="1318554" y="2455333"/>
            <a:ext cx="307046" cy="118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85751A-53F4-4F62-853A-5A782A3F044D}"/>
              </a:ext>
            </a:extLst>
          </p:cNvPr>
          <p:cNvSpPr txBox="1"/>
          <p:nvPr/>
        </p:nvSpPr>
        <p:spPr>
          <a:xfrm>
            <a:off x="838200" y="900021"/>
            <a:ext cx="9922329" cy="665439"/>
          </a:xfrm>
          <a:prstGeom prst="rect">
            <a:avLst/>
          </a:prstGeom>
          <a:noFill/>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dirty="0"/>
              <a:t>Q: Do you leave your house for any purpose these days?</a:t>
            </a:r>
          </a:p>
          <a:p>
            <a:pPr algn="ctr" rtl="0">
              <a:defRPr sz="1862" b="0" i="0" u="none" strike="noStrike" kern="1200" spc="0" baseline="0">
                <a:solidFill>
                  <a:prstClr val="black">
                    <a:lumMod val="65000"/>
                    <a:lumOff val="35000"/>
                  </a:prstClr>
                </a:solidFill>
                <a:latin typeface="+mn-lt"/>
                <a:ea typeface="+mn-ea"/>
                <a:cs typeface="+mn-cs"/>
              </a:defRPr>
            </a:pPr>
            <a:endParaRPr lang="en-US" dirty="0"/>
          </a:p>
        </p:txBody>
      </p:sp>
      <p:sp>
        <p:nvSpPr>
          <p:cNvPr id="5" name="Title 1">
            <a:extLst>
              <a:ext uri="{FF2B5EF4-FFF2-40B4-BE49-F238E27FC236}">
                <a16:creationId xmlns:a16="http://schemas.microsoft.com/office/drawing/2014/main" id="{EEAF6C7B-A50D-4A70-976E-2ADF76E54487}"/>
              </a:ext>
            </a:extLst>
          </p:cNvPr>
          <p:cNvSpPr txBox="1">
            <a:spLocks/>
          </p:cNvSpPr>
          <p:nvPr/>
        </p:nvSpPr>
        <p:spPr>
          <a:xfrm>
            <a:off x="838200" y="484991"/>
            <a:ext cx="1051560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1485880404"/>
              </p:ext>
            </p:extLst>
          </p:nvPr>
        </p:nvGraphicFramePr>
        <p:xfrm>
          <a:off x="838200" y="1838520"/>
          <a:ext cx="10732806"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7FE3C07-F781-467A-8EFF-78455A357AC8}"/>
              </a:ext>
            </a:extLst>
          </p:cNvPr>
          <p:cNvSpPr txBox="1">
            <a:spLocks/>
          </p:cNvSpPr>
          <p:nvPr/>
        </p:nvSpPr>
        <p:spPr>
          <a:xfrm>
            <a:off x="1946040" y="239679"/>
            <a:ext cx="8299920"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Leaving house</a:t>
            </a:r>
          </a:p>
        </p:txBody>
      </p:sp>
      <p:sp>
        <p:nvSpPr>
          <p:cNvPr id="7" name="TextBox 1">
            <a:extLst>
              <a:ext uri="{FF2B5EF4-FFF2-40B4-BE49-F238E27FC236}">
                <a16:creationId xmlns:a16="http://schemas.microsoft.com/office/drawing/2014/main" id="{549992AD-3F52-574F-89E9-38F9907E27BB}"/>
              </a:ext>
            </a:extLst>
          </p:cNvPr>
          <p:cNvSpPr txBox="1"/>
          <p:nvPr/>
        </p:nvSpPr>
        <p:spPr>
          <a:xfrm>
            <a:off x="0" y="6095921"/>
            <a:ext cx="4769882" cy="277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dirty="0"/>
              <a:t>* </a:t>
            </a:r>
            <a:r>
              <a:rPr lang="en-US" sz="1300" b="1" dirty="0"/>
              <a:t>Data for Wave 1 for this question was not conducted</a:t>
            </a:r>
          </a:p>
        </p:txBody>
      </p:sp>
    </p:spTree>
    <p:extLst>
      <p:ext uri="{BB962C8B-B14F-4D97-AF65-F5344CB8AC3E}">
        <p14:creationId xmlns:p14="http://schemas.microsoft.com/office/powerpoint/2010/main" val="260964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85751A-53F4-4F62-853A-5A782A3F044D}"/>
              </a:ext>
            </a:extLst>
          </p:cNvPr>
          <p:cNvSpPr txBox="1"/>
          <p:nvPr/>
        </p:nvSpPr>
        <p:spPr>
          <a:xfrm>
            <a:off x="976992" y="1255456"/>
            <a:ext cx="9922329" cy="707886"/>
          </a:xfrm>
          <a:prstGeom prst="rect">
            <a:avLst/>
          </a:prstGeom>
          <a:noFill/>
        </p:spPr>
        <p:txBody>
          <a:bodyPr wrap="squar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2000" b="0" i="0" baseline="0" dirty="0">
                <a:effectLst/>
              </a:rPr>
              <a:t>Q: </a:t>
            </a:r>
            <a:r>
              <a:rPr lang="en-US" sz="2000" dirty="0"/>
              <a:t>Do you leave your house for any purpose these days?</a:t>
            </a:r>
            <a:r>
              <a:rPr lang="en-US" sz="2000" b="0" i="0" baseline="0" dirty="0">
                <a:effectLst/>
              </a:rPr>
              <a:t> If yes, then for what purpose do you tend to do so?</a:t>
            </a:r>
            <a:endParaRPr lang="en-JO" sz="2000" dirty="0">
              <a:effectLst/>
            </a:endParaRPr>
          </a:p>
        </p:txBody>
      </p:sp>
      <p:sp>
        <p:nvSpPr>
          <p:cNvPr id="5" name="Title 1">
            <a:extLst>
              <a:ext uri="{FF2B5EF4-FFF2-40B4-BE49-F238E27FC236}">
                <a16:creationId xmlns:a16="http://schemas.microsoft.com/office/drawing/2014/main" id="{EEAF6C7B-A50D-4A70-976E-2ADF76E54487}"/>
              </a:ext>
            </a:extLst>
          </p:cNvPr>
          <p:cNvSpPr txBox="1">
            <a:spLocks/>
          </p:cNvSpPr>
          <p:nvPr/>
        </p:nvSpPr>
        <p:spPr>
          <a:xfrm>
            <a:off x="539931" y="268032"/>
            <a:ext cx="11112137" cy="1170167"/>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sz="1650"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1905285961"/>
              </p:ext>
            </p:extLst>
          </p:nvPr>
        </p:nvGraphicFramePr>
        <p:xfrm>
          <a:off x="522514" y="1963342"/>
          <a:ext cx="10831286" cy="4626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92A6D71-4625-4089-8DA3-6BE3F58C0029}"/>
              </a:ext>
            </a:extLst>
          </p:cNvPr>
          <p:cNvSpPr txBox="1">
            <a:spLocks/>
          </p:cNvSpPr>
          <p:nvPr/>
        </p:nvSpPr>
        <p:spPr>
          <a:xfrm>
            <a:off x="753206" y="209094"/>
            <a:ext cx="10685585" cy="918096"/>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Purpose for leaving house</a:t>
            </a:r>
          </a:p>
        </p:txBody>
      </p:sp>
      <p:sp>
        <p:nvSpPr>
          <p:cNvPr id="7" name="TextBox 1">
            <a:extLst>
              <a:ext uri="{FF2B5EF4-FFF2-40B4-BE49-F238E27FC236}">
                <a16:creationId xmlns:a16="http://schemas.microsoft.com/office/drawing/2014/main" id="{52ACE93C-2BB2-1547-8E13-167A5D69F901}"/>
              </a:ext>
            </a:extLst>
          </p:cNvPr>
          <p:cNvSpPr txBox="1"/>
          <p:nvPr/>
        </p:nvSpPr>
        <p:spPr>
          <a:xfrm>
            <a:off x="0" y="6166260"/>
            <a:ext cx="4769882" cy="277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dirty="0"/>
              <a:t>* </a:t>
            </a:r>
            <a:r>
              <a:rPr lang="en-US" sz="1300" b="1" dirty="0"/>
              <a:t>Data for Wave 1 for this question was not conducted</a:t>
            </a:r>
          </a:p>
        </p:txBody>
      </p:sp>
    </p:spTree>
    <p:extLst>
      <p:ext uri="{BB962C8B-B14F-4D97-AF65-F5344CB8AC3E}">
        <p14:creationId xmlns:p14="http://schemas.microsoft.com/office/powerpoint/2010/main" val="1000163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4724400"/>
          </a:xfrm>
        </p:spPr>
        <p:txBody>
          <a:bodyPr numCol="1">
            <a:normAutofit lnSpcReduction="10000"/>
          </a:bodyPr>
          <a:lstStyle/>
          <a:p>
            <a:pPr marL="285750" indent="-285750" algn="just">
              <a:buFont typeface="Wingdings" pitchFamily="2" charset="2"/>
              <a:buChar char="§"/>
            </a:pPr>
            <a:r>
              <a:rPr lang="en-US" dirty="0"/>
              <a:t>The quantitative survey data shows that children’s participation in physical activities at least 2 – 5 times per week increased during the study. More children were restricted to staying at home when COVID-19 peaked, though as the COVID-19 cases started to decline and schools reopened, children started to engage more in physical activities.</a:t>
            </a:r>
          </a:p>
          <a:p>
            <a:pPr marL="285750" indent="-285750" algn="just">
              <a:buFont typeface="Wingdings" pitchFamily="2" charset="2"/>
              <a:buChar char="§"/>
            </a:pPr>
            <a:endParaRPr lang="en-US" dirty="0"/>
          </a:p>
          <a:p>
            <a:pPr marL="285750" indent="-285750" algn="just">
              <a:buFont typeface="Wingdings" pitchFamily="2" charset="2"/>
              <a:buChar char="§"/>
            </a:pPr>
            <a:r>
              <a:rPr lang="en-US" dirty="0"/>
              <a:t>Similarly, as schools at all levels reopened and children started going back to school, a significantly higher proportion of caregivers responded that their children engaged in some form of educational activity 2 - 5 times per week, and significantly fewer caregivers reported ‘never’. However, as the Government of Pakistan has announced the onset of the second wave of COVID-19 and has recommended early extended closure of schools for winter vacations, it is expected that the children’s participation in educational activities will be affected again.</a:t>
            </a:r>
          </a:p>
          <a:p>
            <a:pPr marL="285750" indent="-285750" algn="just">
              <a:buFont typeface="Wingdings" pitchFamily="2" charset="2"/>
              <a:buChar char="§"/>
            </a:pPr>
            <a:endParaRPr lang="en-US" dirty="0"/>
          </a:p>
          <a:p>
            <a:pPr marL="285750" indent="-285750" algn="just">
              <a:buFont typeface="Wingdings" pitchFamily="2" charset="2"/>
              <a:buChar char="§"/>
            </a:pPr>
            <a:r>
              <a:rPr lang="en-US" dirty="0"/>
              <a:t>The negative effect of schools' closure on children’s education can be mitigated in part by encouraging parents to do homework with their children at home. Most caregivers watch TV together with their children, whereas few read books or engage in schoolwork with their children. The data shows that significantly more male compared to female caregivers read books with their children; however, given that in Pakistani society women spend more time at home with their children, it is recommended that interventions should be targeted at female caregivers to engage with their children in educational activities at home.</a:t>
            </a:r>
            <a:endParaRPr lang="en-JO" dirty="0"/>
          </a:p>
          <a:p>
            <a:pPr marL="285750" indent="-285750" algn="just">
              <a:buFont typeface="Wingdings" pitchFamily="2" charset="2"/>
              <a:buChar char="§"/>
            </a:pPr>
            <a:endParaRPr lang="en-JO" dirty="0"/>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8" y="220547"/>
            <a:ext cx="11083924"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Children’s participation in activities</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95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rgbClr val="DC0031"/>
                </a:solidFill>
              </a:rPr>
              <a:t>Section 1: Background and Purpose of the Study</a:t>
            </a:r>
          </a:p>
          <a:p>
            <a:r>
              <a:rPr lang="en-US" b="1" dirty="0">
                <a:solidFill>
                  <a:srgbClr val="DC0031"/>
                </a:solidFill>
              </a:rPr>
              <a:t>Section 2: Methodology</a:t>
            </a:r>
          </a:p>
          <a:p>
            <a:r>
              <a:rPr lang="en-US" b="1" dirty="0">
                <a:solidFill>
                  <a:srgbClr val="DC0031"/>
                </a:solidFill>
              </a:rPr>
              <a:t>Section 3: Sampling</a:t>
            </a:r>
          </a:p>
          <a:p>
            <a:r>
              <a:rPr lang="en-US" b="1" dirty="0">
                <a:solidFill>
                  <a:srgbClr val="DC0031"/>
                </a:solidFill>
              </a:rPr>
              <a:t>Section 4: Changes in Home Life</a:t>
            </a:r>
          </a:p>
          <a:p>
            <a:r>
              <a:rPr lang="en-US" b="1" dirty="0">
                <a:solidFill>
                  <a:srgbClr val="DC0031"/>
                </a:solidFill>
              </a:rPr>
              <a:t>Section 5: Perceptions Around the Use of Violence and Methods of Discipline</a:t>
            </a:r>
          </a:p>
          <a:p>
            <a:r>
              <a:rPr lang="en-US" b="1" dirty="0">
                <a:solidFill>
                  <a:srgbClr val="DC0031"/>
                </a:solidFill>
              </a:rPr>
              <a:t>Section 6: Health and Communications</a:t>
            </a:r>
          </a:p>
          <a:p>
            <a:r>
              <a:rPr lang="en-US" b="1" dirty="0">
                <a:solidFill>
                  <a:srgbClr val="DC0031"/>
                </a:solidFill>
              </a:rPr>
              <a:t>Section 7: Safety of Children sent away from the Alternative Care Facilities (ACFs)</a:t>
            </a:r>
          </a:p>
          <a:p>
            <a:r>
              <a:rPr lang="en-US" b="1" dirty="0">
                <a:solidFill>
                  <a:srgbClr val="DC0031"/>
                </a:solidFill>
              </a:rPr>
              <a:t>Section 8: Recommendations</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6D2D3F8-B3A0-CE4F-AB90-414CC3E854F0}"/>
              </a:ext>
            </a:extLst>
          </p:cNvPr>
          <p:cNvPicPr>
            <a:picLocks noChangeAspect="1"/>
          </p:cNvPicPr>
          <p:nvPr/>
        </p:nvPicPr>
        <p:blipFill rotWithShape="1">
          <a:blip r:embed="rId3">
            <a:extLst>
              <a:ext uri="{28A0092B-C50C-407E-A947-70E740481C1C}">
                <a14:useLocalDpi xmlns:a14="http://schemas.microsoft.com/office/drawing/2010/main" val="0"/>
              </a:ext>
            </a:extLst>
          </a:blip>
          <a:srcRect l="2550" r="58325"/>
          <a:stretch/>
        </p:blipFill>
        <p:spPr>
          <a:xfrm>
            <a:off x="0" y="0"/>
            <a:ext cx="4091709" cy="6483927"/>
          </a:xfrm>
          <a:prstGeom prst="rect">
            <a:avLst/>
          </a:prstGeom>
        </p:spPr>
      </p:pic>
    </p:spTree>
    <p:extLst>
      <p:ext uri="{BB962C8B-B14F-4D97-AF65-F5344CB8AC3E}">
        <p14:creationId xmlns:p14="http://schemas.microsoft.com/office/powerpoint/2010/main" val="379905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838200" y="324660"/>
            <a:ext cx="1031748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4262523133"/>
              </p:ext>
            </p:extLst>
          </p:nvPr>
        </p:nvGraphicFramePr>
        <p:xfrm>
          <a:off x="739139" y="2169718"/>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1035774" y="1040797"/>
            <a:ext cx="9922329" cy="66543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t>Q: Currently, how often does/do your child/ren engage in some form of physical activity (e.g. running, playing a sport, stretching, jumping)?  </a:t>
            </a:r>
          </a:p>
        </p:txBody>
      </p:sp>
      <p:sp>
        <p:nvSpPr>
          <p:cNvPr id="2" name="TextBox 1">
            <a:extLst>
              <a:ext uri="{FF2B5EF4-FFF2-40B4-BE49-F238E27FC236}">
                <a16:creationId xmlns:a16="http://schemas.microsoft.com/office/drawing/2014/main" id="{FDA30439-7152-4CCB-BB4D-270549D05AF8}"/>
              </a:ext>
            </a:extLst>
          </p:cNvPr>
          <p:cNvSpPr txBox="1"/>
          <p:nvPr/>
        </p:nvSpPr>
        <p:spPr>
          <a:xfrm>
            <a:off x="2384086" y="2184437"/>
            <a:ext cx="312732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Differences statistically not significant between Wave 2 and Wave 3</a:t>
            </a:r>
          </a:p>
        </p:txBody>
      </p:sp>
      <p:cxnSp>
        <p:nvCxnSpPr>
          <p:cNvPr id="7" name="Straight Arrow Connector 6">
            <a:extLst>
              <a:ext uri="{FF2B5EF4-FFF2-40B4-BE49-F238E27FC236}">
                <a16:creationId xmlns:a16="http://schemas.microsoft.com/office/drawing/2014/main" id="{DD1FB49D-7A6C-A142-91B5-887A8FD3CE4D}"/>
              </a:ext>
            </a:extLst>
          </p:cNvPr>
          <p:cNvCxnSpPr>
            <a:cxnSpLocks/>
          </p:cNvCxnSpPr>
          <p:nvPr/>
        </p:nvCxnSpPr>
        <p:spPr>
          <a:xfrm flipV="1">
            <a:off x="2504775" y="2709017"/>
            <a:ext cx="0" cy="2491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ED7EB8E-FA97-CD48-A27E-D94EAC89DF63}"/>
              </a:ext>
            </a:extLst>
          </p:cNvPr>
          <p:cNvCxnSpPr>
            <a:cxnSpLocks/>
          </p:cNvCxnSpPr>
          <p:nvPr/>
        </p:nvCxnSpPr>
        <p:spPr>
          <a:xfrm flipV="1">
            <a:off x="4477430" y="3861275"/>
            <a:ext cx="0" cy="2491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2329D725-484D-48E8-91E7-F470F1BABF92}"/>
              </a:ext>
            </a:extLst>
          </p:cNvPr>
          <p:cNvSpPr txBox="1">
            <a:spLocks/>
          </p:cNvSpPr>
          <p:nvPr/>
        </p:nvSpPr>
        <p:spPr>
          <a:xfrm>
            <a:off x="838199" y="203311"/>
            <a:ext cx="10515599" cy="918096"/>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Children’s participation in physical activities</a:t>
            </a:r>
          </a:p>
        </p:txBody>
      </p:sp>
    </p:spTree>
    <p:extLst>
      <p:ext uri="{BB962C8B-B14F-4D97-AF65-F5344CB8AC3E}">
        <p14:creationId xmlns:p14="http://schemas.microsoft.com/office/powerpoint/2010/main" val="3674682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838200" y="441072"/>
            <a:ext cx="1051560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2017344747"/>
              </p:ext>
            </p:extLst>
          </p:nvPr>
        </p:nvGraphicFramePr>
        <p:xfrm>
          <a:off x="789893" y="1850250"/>
          <a:ext cx="10712296" cy="471826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1066390" y="1026448"/>
            <a:ext cx="10059220" cy="66543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t>Q: How often is/are your child/ren engaging in some form of educational activity, whether formal or informal?</a:t>
            </a:r>
          </a:p>
        </p:txBody>
      </p:sp>
      <p:sp>
        <p:nvSpPr>
          <p:cNvPr id="6" name="TextBox 1">
            <a:extLst>
              <a:ext uri="{FF2B5EF4-FFF2-40B4-BE49-F238E27FC236}">
                <a16:creationId xmlns:a16="http://schemas.microsoft.com/office/drawing/2014/main" id="{15BF88FA-BDE3-456D-9499-2CF257696917}"/>
              </a:ext>
            </a:extLst>
          </p:cNvPr>
          <p:cNvSpPr txBox="1"/>
          <p:nvPr/>
        </p:nvSpPr>
        <p:spPr>
          <a:xfrm>
            <a:off x="3178264" y="1814802"/>
            <a:ext cx="29177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dirty="0"/>
              <a:t>Differences statistically significant between wave 2 and wave 3</a:t>
            </a:r>
          </a:p>
        </p:txBody>
      </p:sp>
      <p:sp>
        <p:nvSpPr>
          <p:cNvPr id="3" name="TextBox 1">
            <a:extLst>
              <a:ext uri="{FF2B5EF4-FFF2-40B4-BE49-F238E27FC236}">
                <a16:creationId xmlns:a16="http://schemas.microsoft.com/office/drawing/2014/main" id="{054F02B8-8D60-4183-A82A-BD5EA5EC7613}"/>
              </a:ext>
            </a:extLst>
          </p:cNvPr>
          <p:cNvSpPr txBox="1"/>
          <p:nvPr/>
        </p:nvSpPr>
        <p:spPr>
          <a:xfrm>
            <a:off x="8572217" y="2586695"/>
            <a:ext cx="324754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Differences statistically significant</a:t>
            </a:r>
          </a:p>
        </p:txBody>
      </p:sp>
      <p:cxnSp>
        <p:nvCxnSpPr>
          <p:cNvPr id="7" name="Straight Arrow Connector 6">
            <a:extLst>
              <a:ext uri="{FF2B5EF4-FFF2-40B4-BE49-F238E27FC236}">
                <a16:creationId xmlns:a16="http://schemas.microsoft.com/office/drawing/2014/main" id="{7343A698-CFCC-D645-9764-F1DB2B7B55D6}"/>
              </a:ext>
            </a:extLst>
          </p:cNvPr>
          <p:cNvCxnSpPr>
            <a:cxnSpLocks/>
          </p:cNvCxnSpPr>
          <p:nvPr/>
        </p:nvCxnSpPr>
        <p:spPr>
          <a:xfrm flipV="1">
            <a:off x="4326378" y="2443302"/>
            <a:ext cx="0" cy="11793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E5D02F-D713-B748-AC12-2465772FCB14}"/>
              </a:ext>
            </a:extLst>
          </p:cNvPr>
          <p:cNvCxnSpPr>
            <a:cxnSpLocks/>
          </p:cNvCxnSpPr>
          <p:nvPr/>
        </p:nvCxnSpPr>
        <p:spPr>
          <a:xfrm flipV="1">
            <a:off x="10388495" y="3032962"/>
            <a:ext cx="0" cy="5553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0C6B09-9261-42D2-8BDA-9C70B682423B}"/>
              </a:ext>
            </a:extLst>
          </p:cNvPr>
          <p:cNvSpPr txBox="1">
            <a:spLocks/>
          </p:cNvSpPr>
          <p:nvPr/>
        </p:nvSpPr>
        <p:spPr>
          <a:xfrm>
            <a:off x="1388280" y="182350"/>
            <a:ext cx="9415440" cy="918096"/>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Wave on wave comparison: Children’s participation in educational activities</a:t>
            </a:r>
          </a:p>
        </p:txBody>
      </p:sp>
    </p:spTree>
    <p:extLst>
      <p:ext uri="{BB962C8B-B14F-4D97-AF65-F5344CB8AC3E}">
        <p14:creationId xmlns:p14="http://schemas.microsoft.com/office/powerpoint/2010/main" val="398424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85751A-53F4-4F62-853A-5A782A3F044D}"/>
              </a:ext>
            </a:extLst>
          </p:cNvPr>
          <p:cNvSpPr txBox="1"/>
          <p:nvPr/>
        </p:nvSpPr>
        <p:spPr>
          <a:xfrm>
            <a:off x="1134835" y="986393"/>
            <a:ext cx="9922329" cy="400110"/>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2000" b="0" i="0" baseline="0" dirty="0">
                <a:effectLst/>
              </a:rPr>
              <a:t>Q: Which of the following activities do you and your children do together at home?</a:t>
            </a:r>
            <a:endParaRPr lang="en-JO" sz="2000" dirty="0">
              <a:effectLst/>
            </a:endParaRPr>
          </a:p>
        </p:txBody>
      </p:sp>
      <p:sp>
        <p:nvSpPr>
          <p:cNvPr id="5" name="Title 1">
            <a:extLst>
              <a:ext uri="{FF2B5EF4-FFF2-40B4-BE49-F238E27FC236}">
                <a16:creationId xmlns:a16="http://schemas.microsoft.com/office/drawing/2014/main" id="{EEAF6C7B-A50D-4A70-976E-2ADF76E54487}"/>
              </a:ext>
            </a:extLst>
          </p:cNvPr>
          <p:cNvSpPr txBox="1">
            <a:spLocks/>
          </p:cNvSpPr>
          <p:nvPr/>
        </p:nvSpPr>
        <p:spPr>
          <a:xfrm>
            <a:off x="550272" y="139338"/>
            <a:ext cx="11232425" cy="1499127"/>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2081985788"/>
              </p:ext>
            </p:extLst>
          </p:nvPr>
        </p:nvGraphicFramePr>
        <p:xfrm>
          <a:off x="689812" y="1496302"/>
          <a:ext cx="10940714" cy="48564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DACD43F-297E-4482-9210-2F29E5EC9071}"/>
              </a:ext>
            </a:extLst>
          </p:cNvPr>
          <p:cNvSpPr txBox="1">
            <a:spLocks/>
          </p:cNvSpPr>
          <p:nvPr/>
        </p:nvSpPr>
        <p:spPr>
          <a:xfrm>
            <a:off x="1187498" y="249614"/>
            <a:ext cx="9945341"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Wave on wave comparison: Top activities done with children together at home</a:t>
            </a:r>
          </a:p>
        </p:txBody>
      </p:sp>
      <p:sp>
        <p:nvSpPr>
          <p:cNvPr id="3" name="TextBox 2">
            <a:extLst>
              <a:ext uri="{FF2B5EF4-FFF2-40B4-BE49-F238E27FC236}">
                <a16:creationId xmlns:a16="http://schemas.microsoft.com/office/drawing/2014/main" id="{4C8E87D6-6497-47B9-B6E9-CCB5505CE04E}"/>
              </a:ext>
            </a:extLst>
          </p:cNvPr>
          <p:cNvSpPr txBox="1"/>
          <p:nvPr/>
        </p:nvSpPr>
        <p:spPr>
          <a:xfrm>
            <a:off x="908684" y="1903431"/>
            <a:ext cx="170618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Significantly more male compared to female respondents read books with their children</a:t>
            </a:r>
          </a:p>
        </p:txBody>
      </p:sp>
    </p:spTree>
    <p:extLst>
      <p:ext uri="{BB962C8B-B14F-4D97-AF65-F5344CB8AC3E}">
        <p14:creationId xmlns:p14="http://schemas.microsoft.com/office/powerpoint/2010/main" val="294380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4724400"/>
          </a:xfrm>
        </p:spPr>
        <p:txBody>
          <a:bodyPr numCol="1">
            <a:normAutofit/>
          </a:bodyPr>
          <a:lstStyle/>
          <a:p>
            <a:pPr marL="285750" indent="-285750" algn="just">
              <a:buFont typeface="Wingdings" pitchFamily="2" charset="2"/>
              <a:buChar char="§"/>
            </a:pPr>
            <a:r>
              <a:rPr lang="en-US" dirty="0"/>
              <a:t>The data shows that the lack of a stable income and ability to go out for work, and lack of education opportunities for children, have been the top sources of stress for caregivers during the pandemic.</a:t>
            </a:r>
          </a:p>
          <a:p>
            <a:pPr marL="285750" indent="-285750" algn="just">
              <a:buFont typeface="Wingdings" pitchFamily="2" charset="2"/>
              <a:buChar char="§"/>
            </a:pPr>
            <a:r>
              <a:rPr lang="en-US" dirty="0"/>
              <a:t>Moreover, as the pandemic continues, the uncertainty around the lockdown restrictions and for how long the confinement will last continues to grow and is increasingly becoming a source of stress for caregivers.</a:t>
            </a:r>
          </a:p>
          <a:p>
            <a:pPr marL="285750" indent="-285750" algn="just">
              <a:buFont typeface="Wingdings" pitchFamily="2" charset="2"/>
              <a:buChar char="§"/>
            </a:pPr>
            <a:r>
              <a:rPr lang="en-US" dirty="0"/>
              <a:t>More men compared to women report the ‘lack of stable income or ability to go to work’ as one of their main sources of stress, whereas more women report ‘having children at home all the time’ as one of their main sources of stress. This again is a reflection of gender roles in Pakistani society, where women are expected to stay home and are responsible for child care, whereas men are expected to be the breadwinners.</a:t>
            </a:r>
          </a:p>
          <a:p>
            <a:pPr marL="285750" indent="-285750" algn="just">
              <a:buFont typeface="Wingdings" pitchFamily="2" charset="2"/>
              <a:buChar char="§"/>
            </a:pPr>
            <a:r>
              <a:rPr lang="en-US" dirty="0"/>
              <a:t>On a more positive note, there has been a significant decline in the respondents reporting stigma related to COVID-19 as their main source of stress, which should encourage reporting and testing in the event of COVID-19 symptoms.</a:t>
            </a:r>
          </a:p>
          <a:p>
            <a:pPr marL="285750" indent="-285750" algn="just">
              <a:buFont typeface="Wingdings" pitchFamily="2" charset="2"/>
              <a:buChar char="§"/>
            </a:pPr>
            <a:r>
              <a:rPr lang="en-US" dirty="0"/>
              <a:t>Amongst children, crying and throwing tantrums and difficulty communicating with other children have remained main stress indicators during the study; however, more caregivers in the last wave compared to the previous waves reported that their children are socially and/or emotionally withdrawn.</a:t>
            </a:r>
            <a:endParaRPr lang="en-JO"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8" y="220547"/>
            <a:ext cx="10017709"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Sources of Stress</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46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85751A-53F4-4F62-853A-5A782A3F044D}"/>
              </a:ext>
            </a:extLst>
          </p:cNvPr>
          <p:cNvSpPr txBox="1"/>
          <p:nvPr/>
        </p:nvSpPr>
        <p:spPr>
          <a:xfrm>
            <a:off x="1552395" y="780561"/>
            <a:ext cx="9922329" cy="400110"/>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2000" b="0" i="0" baseline="0" dirty="0">
                <a:effectLst/>
              </a:rPr>
              <a:t>Q: Currently what would you consider to be your main sources of stress?</a:t>
            </a:r>
            <a:endParaRPr lang="en-JO" sz="2000" dirty="0">
              <a:effectLst/>
            </a:endParaRPr>
          </a:p>
        </p:txBody>
      </p:sp>
      <p:sp>
        <p:nvSpPr>
          <p:cNvPr id="5" name="Title 1">
            <a:extLst>
              <a:ext uri="{FF2B5EF4-FFF2-40B4-BE49-F238E27FC236}">
                <a16:creationId xmlns:a16="http://schemas.microsoft.com/office/drawing/2014/main" id="{EEAF6C7B-A50D-4A70-976E-2ADF76E54487}"/>
              </a:ext>
            </a:extLst>
          </p:cNvPr>
          <p:cNvSpPr txBox="1">
            <a:spLocks/>
          </p:cNvSpPr>
          <p:nvPr/>
        </p:nvSpPr>
        <p:spPr>
          <a:xfrm>
            <a:off x="715191" y="200056"/>
            <a:ext cx="10761617" cy="1472571"/>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3282245911"/>
              </p:ext>
            </p:extLst>
          </p:nvPr>
        </p:nvGraphicFramePr>
        <p:xfrm>
          <a:off x="510539" y="1379183"/>
          <a:ext cx="11170920" cy="502161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C51DAEE-2545-4F44-BB8D-F9D2A5D31E81}"/>
              </a:ext>
            </a:extLst>
          </p:cNvPr>
          <p:cNvSpPr txBox="1"/>
          <p:nvPr/>
        </p:nvSpPr>
        <p:spPr>
          <a:xfrm>
            <a:off x="4731265" y="2450115"/>
            <a:ext cx="674554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Significantly more female (28%) compared to male (21%) respondents</a:t>
            </a:r>
          </a:p>
          <a:p>
            <a:r>
              <a:rPr lang="en-US" sz="1600" dirty="0"/>
              <a:t> report ‘having children at home all the time’ to be a source of their stress</a:t>
            </a:r>
          </a:p>
        </p:txBody>
      </p:sp>
      <p:cxnSp>
        <p:nvCxnSpPr>
          <p:cNvPr id="4" name="Straight Arrow Connector 3">
            <a:extLst>
              <a:ext uri="{FF2B5EF4-FFF2-40B4-BE49-F238E27FC236}">
                <a16:creationId xmlns:a16="http://schemas.microsoft.com/office/drawing/2014/main" id="{2CD22F5B-4740-4938-A572-E38D7886AA8A}"/>
              </a:ext>
            </a:extLst>
          </p:cNvPr>
          <p:cNvCxnSpPr>
            <a:cxnSpLocks/>
          </p:cNvCxnSpPr>
          <p:nvPr/>
        </p:nvCxnSpPr>
        <p:spPr>
          <a:xfrm flipV="1">
            <a:off x="5943743" y="3156284"/>
            <a:ext cx="0" cy="493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F436D34-74B8-4B18-B694-3BD5F0469447}"/>
              </a:ext>
            </a:extLst>
          </p:cNvPr>
          <p:cNvSpPr txBox="1">
            <a:spLocks/>
          </p:cNvSpPr>
          <p:nvPr/>
        </p:nvSpPr>
        <p:spPr>
          <a:xfrm>
            <a:off x="1134834" y="186020"/>
            <a:ext cx="9922329"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Main sources of stress</a:t>
            </a:r>
          </a:p>
        </p:txBody>
      </p:sp>
      <p:sp>
        <p:nvSpPr>
          <p:cNvPr id="8" name="TextBox 7">
            <a:extLst>
              <a:ext uri="{FF2B5EF4-FFF2-40B4-BE49-F238E27FC236}">
                <a16:creationId xmlns:a16="http://schemas.microsoft.com/office/drawing/2014/main" id="{FCC49E12-656F-4739-83BC-041BFC545CB5}"/>
              </a:ext>
            </a:extLst>
          </p:cNvPr>
          <p:cNvSpPr txBox="1"/>
          <p:nvPr/>
        </p:nvSpPr>
        <p:spPr>
          <a:xfrm>
            <a:off x="3178722" y="1351655"/>
            <a:ext cx="750532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Significantly more male (64%) compared to female (51%) respondents</a:t>
            </a:r>
          </a:p>
          <a:p>
            <a:r>
              <a:rPr lang="en-US" sz="1600" dirty="0"/>
              <a:t> report ‘lack of income or ability to go out for work ’ to be a source of their stress</a:t>
            </a:r>
          </a:p>
        </p:txBody>
      </p:sp>
      <p:cxnSp>
        <p:nvCxnSpPr>
          <p:cNvPr id="9" name="Connector: Curved 8">
            <a:extLst>
              <a:ext uri="{FF2B5EF4-FFF2-40B4-BE49-F238E27FC236}">
                <a16:creationId xmlns:a16="http://schemas.microsoft.com/office/drawing/2014/main" id="{B120FE5F-2AA8-4085-A193-7153A63FF12F}"/>
              </a:ext>
            </a:extLst>
          </p:cNvPr>
          <p:cNvCxnSpPr>
            <a:cxnSpLocks/>
          </p:cNvCxnSpPr>
          <p:nvPr/>
        </p:nvCxnSpPr>
        <p:spPr>
          <a:xfrm flipV="1">
            <a:off x="1552395" y="1482040"/>
            <a:ext cx="1524001" cy="436229"/>
          </a:xfrm>
          <a:prstGeom prst="curvedConnector3">
            <a:avLst>
              <a:gd name="adj1" fmla="val 526"/>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61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AF6C7B-A50D-4A70-976E-2ADF76E54487}"/>
              </a:ext>
            </a:extLst>
          </p:cNvPr>
          <p:cNvSpPr txBox="1">
            <a:spLocks/>
          </p:cNvSpPr>
          <p:nvPr/>
        </p:nvSpPr>
        <p:spPr>
          <a:xfrm>
            <a:off x="359227" y="406614"/>
            <a:ext cx="11632475" cy="999586"/>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sz="2000"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427027024"/>
              </p:ext>
            </p:extLst>
          </p:nvPr>
        </p:nvGraphicFramePr>
        <p:xfrm>
          <a:off x="148047" y="1645260"/>
          <a:ext cx="11939450" cy="48061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0D1BD33-FAAC-43D8-81FB-03338F3872EB}"/>
              </a:ext>
            </a:extLst>
          </p:cNvPr>
          <p:cNvSpPr txBox="1">
            <a:spLocks/>
          </p:cNvSpPr>
          <p:nvPr/>
        </p:nvSpPr>
        <p:spPr>
          <a:xfrm>
            <a:off x="2685502" y="240555"/>
            <a:ext cx="6979923"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Stress indicators amongst children</a:t>
            </a:r>
          </a:p>
        </p:txBody>
      </p:sp>
      <p:sp>
        <p:nvSpPr>
          <p:cNvPr id="3" name="TextBox 2">
            <a:extLst>
              <a:ext uri="{FF2B5EF4-FFF2-40B4-BE49-F238E27FC236}">
                <a16:creationId xmlns:a16="http://schemas.microsoft.com/office/drawing/2014/main" id="{3C02ABF9-6711-48E3-AF36-B4010C0A9505}"/>
              </a:ext>
            </a:extLst>
          </p:cNvPr>
          <p:cNvSpPr txBox="1"/>
          <p:nvPr/>
        </p:nvSpPr>
        <p:spPr>
          <a:xfrm>
            <a:off x="742316" y="1218316"/>
            <a:ext cx="10707367" cy="707886"/>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2000" b="0" i="0" baseline="0" dirty="0">
                <a:effectLst/>
              </a:rPr>
              <a:t>Q: Have you noticed any of the following in your child/ren during the time of the COVID-19 response?</a:t>
            </a:r>
            <a:endParaRPr lang="en-JO" sz="2000" dirty="0">
              <a:effectLst/>
            </a:endParaRPr>
          </a:p>
        </p:txBody>
      </p:sp>
    </p:spTree>
    <p:extLst>
      <p:ext uri="{BB962C8B-B14F-4D97-AF65-F5344CB8AC3E}">
        <p14:creationId xmlns:p14="http://schemas.microsoft.com/office/powerpoint/2010/main" val="1303351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chemeClr val="bg1">
                    <a:lumMod val="65000"/>
                  </a:schemeClr>
                </a:solidFill>
              </a:rPr>
              <a:t>Section 1: Background and Purpose of the Study</a:t>
            </a:r>
          </a:p>
          <a:p>
            <a:r>
              <a:rPr lang="en-US" b="1" dirty="0">
                <a:solidFill>
                  <a:schemeClr val="bg1">
                    <a:lumMod val="65000"/>
                  </a:schemeClr>
                </a:solidFill>
              </a:rPr>
              <a:t>Section 2: Methodology</a:t>
            </a:r>
          </a:p>
          <a:p>
            <a:r>
              <a:rPr lang="en-US" b="1" dirty="0">
                <a:solidFill>
                  <a:schemeClr val="bg1">
                    <a:lumMod val="65000"/>
                  </a:schemeClr>
                </a:solidFill>
              </a:rPr>
              <a:t>Section 3: Sampling</a:t>
            </a:r>
          </a:p>
          <a:p>
            <a:r>
              <a:rPr lang="en-US" b="1" dirty="0">
                <a:solidFill>
                  <a:schemeClr val="bg1">
                    <a:lumMod val="65000"/>
                  </a:schemeClr>
                </a:solidFill>
              </a:rPr>
              <a:t>Section 4: Changes in Home Life</a:t>
            </a:r>
          </a:p>
          <a:p>
            <a:r>
              <a:rPr lang="en-US" b="1" dirty="0">
                <a:solidFill>
                  <a:srgbClr val="DC0031"/>
                </a:solidFill>
              </a:rPr>
              <a:t>Section 5: Perceptions Around the Use of Violence and Methods of Discipline</a:t>
            </a:r>
          </a:p>
          <a:p>
            <a:r>
              <a:rPr lang="en-US" b="1" dirty="0">
                <a:solidFill>
                  <a:schemeClr val="bg1">
                    <a:lumMod val="65000"/>
                  </a:schemeClr>
                </a:solidFill>
              </a:rPr>
              <a:t>Section 6: Health and Communications</a:t>
            </a:r>
          </a:p>
          <a:p>
            <a:r>
              <a:rPr lang="en-US" b="1" dirty="0">
                <a:solidFill>
                  <a:schemeClr val="bg1">
                    <a:lumMod val="65000"/>
                  </a:schemeClr>
                </a:solidFill>
              </a:rPr>
              <a:t>Section 7: Safety of Children sent away from the Alternative Care Facilities (ACFs)</a:t>
            </a:r>
          </a:p>
          <a:p>
            <a:r>
              <a:rPr lang="en-US" b="1" dirty="0">
                <a:solidFill>
                  <a:schemeClr val="bg1">
                    <a:lumMod val="65000"/>
                  </a:schemeClr>
                </a:solidFill>
              </a:rPr>
              <a:t>Section 8: Recommendations</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6D2D3F8-B3A0-CE4F-AB90-414CC3E854F0}"/>
              </a:ext>
            </a:extLst>
          </p:cNvPr>
          <p:cNvPicPr>
            <a:picLocks noChangeAspect="1"/>
          </p:cNvPicPr>
          <p:nvPr/>
        </p:nvPicPr>
        <p:blipFill>
          <a:blip r:embed="rId3">
            <a:extLst>
              <a:ext uri="{28A0092B-C50C-407E-A947-70E740481C1C}">
                <a14:useLocalDpi xmlns:a14="http://schemas.microsoft.com/office/drawing/2010/main" val="0"/>
              </a:ext>
            </a:extLst>
          </a:blip>
          <a:srcRect l="31398" r="31398"/>
          <a:stretch/>
        </p:blipFill>
        <p:spPr>
          <a:xfrm>
            <a:off x="-9239" y="0"/>
            <a:ext cx="4091709" cy="6483927"/>
          </a:xfrm>
          <a:prstGeom prst="rect">
            <a:avLst/>
          </a:prstGeom>
        </p:spPr>
      </p:pic>
    </p:spTree>
    <p:extLst>
      <p:ext uri="{BB962C8B-B14F-4D97-AF65-F5344CB8AC3E}">
        <p14:creationId xmlns:p14="http://schemas.microsoft.com/office/powerpoint/2010/main" val="1411600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7" y="1509030"/>
            <a:ext cx="11083925" cy="4724400"/>
          </a:xfrm>
        </p:spPr>
        <p:txBody>
          <a:bodyPr numCol="1">
            <a:normAutofit lnSpcReduction="10000"/>
          </a:bodyPr>
          <a:lstStyle/>
          <a:p>
            <a:pPr marL="285750" indent="-285750" algn="just">
              <a:buFont typeface="Wingdings" pitchFamily="2" charset="2"/>
              <a:buChar char="§"/>
            </a:pPr>
            <a:r>
              <a:rPr lang="en-US" dirty="0"/>
              <a:t>Results from the quantitative survey</a:t>
            </a:r>
            <a:r>
              <a:rPr lang="en-US" dirty="0">
                <a:latin typeface="Arial" panose="020B0604020202020204" pitchFamily="34" charset="0"/>
                <a:cs typeface="Arial" panose="020B0604020202020204" pitchFamily="34" charset="0"/>
              </a:rPr>
              <a:t> across </a:t>
            </a:r>
            <a:r>
              <a:rPr lang="en-US" dirty="0"/>
              <a:t>three waves </a:t>
            </a:r>
            <a:r>
              <a:rPr lang="en-US" dirty="0">
                <a:latin typeface="Arial" panose="020B0604020202020204" pitchFamily="34" charset="0"/>
                <a:cs typeface="Arial" panose="020B0604020202020204" pitchFamily="34" charset="0"/>
              </a:rPr>
              <a:t>shows that a significant proportion of respondents think that the caregivers are using more violent discipline methods </a:t>
            </a:r>
            <a:r>
              <a:rPr lang="en-US" dirty="0"/>
              <a:t>than before the pandemic. Moreover, the </a:t>
            </a:r>
            <a:r>
              <a:rPr lang="en-US" dirty="0">
                <a:latin typeface="Arial" panose="020B0604020202020204" pitchFamily="34" charset="0"/>
                <a:cs typeface="Arial" panose="020B0604020202020204" pitchFamily="34" charset="0"/>
              </a:rPr>
              <a:t>perceptions around the use of violence against children have increased over time during the study, as a significantly higher proportion of caregivers</a:t>
            </a:r>
            <a:r>
              <a:rPr lang="en-US" dirty="0"/>
              <a:t> compared to the previous two waves</a:t>
            </a:r>
            <a:r>
              <a:rPr lang="en-US" dirty="0">
                <a:latin typeface="Arial" panose="020B0604020202020204" pitchFamily="34" charset="0"/>
                <a:cs typeface="Arial" panose="020B0604020202020204" pitchFamily="34" charset="0"/>
              </a:rPr>
              <a:t> are still doubtful and think violence against children may have increased</a:t>
            </a:r>
            <a:r>
              <a:rPr lang="en-US" dirty="0"/>
              <a:t>.</a:t>
            </a:r>
          </a:p>
          <a:p>
            <a:pPr marL="285750" indent="-285750" algn="just">
              <a:buFont typeface="Wingdings"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itchFamily="2" charset="2"/>
              <a:buChar char="§"/>
            </a:pPr>
            <a:r>
              <a:rPr lang="en-US" dirty="0">
                <a:latin typeface="Arial" panose="020B0604020202020204" pitchFamily="34" charset="0"/>
                <a:cs typeface="Arial" panose="020B0604020202020204" pitchFamily="34" charset="0"/>
              </a:rPr>
              <a:t>It </a:t>
            </a:r>
            <a:r>
              <a:rPr lang="en-US" dirty="0"/>
              <a:t>is also alarming that caregivers have started to have less patience with their children as the COVID-19 restrictions have continued, and children spend more time with their parents at home. In addition, a significantly higher proportion of respondents think that it is more difficult (compared to those who think it is less difficult) to discipline their children during confinement, and more female respondents than male respondents report hitting their children on their body, and that it is more difficult to discipline children.</a:t>
            </a:r>
            <a:endParaRPr lang="en-US" dirty="0">
              <a:latin typeface="Arial" panose="020B0604020202020204" pitchFamily="34" charset="0"/>
              <a:cs typeface="Arial" panose="020B0604020202020204" pitchFamily="34" charset="0"/>
            </a:endParaRPr>
          </a:p>
          <a:p>
            <a:pPr marL="285750" indent="-285750" algn="just">
              <a:buFont typeface="Wingdings" pitchFamily="2" charset="2"/>
              <a:buChar char="§"/>
            </a:pPr>
            <a:endParaRPr lang="en-US" dirty="0"/>
          </a:p>
          <a:p>
            <a:pPr marL="285750" indent="-285750" algn="just">
              <a:buFont typeface="Wingdings" pitchFamily="2" charset="2"/>
              <a:buChar char="§"/>
            </a:pPr>
            <a:r>
              <a:rPr lang="en-US" dirty="0"/>
              <a:t>It is particularly concerning that women consider children staying at home all the time as one of the main sources of their stress during the COVID-19, given that indeed children are spending more time at home. Moreover, more female respondents compared to male respondents report that others are using violent discipline methods such as hitting and slapping their children more than before COVID-19. Hence, it can be inferred that more female caregivers are resorting to violent discipling methods compared to male caregivers. In addition, men are more likely to discuss issues with children as a form of positive discipline than women.</a:t>
            </a:r>
          </a:p>
          <a:p>
            <a:pPr marL="285750" indent="-285750" algn="just">
              <a:buFont typeface="Wingdings" pitchFamily="2" charset="2"/>
              <a:buChar char="§"/>
            </a:pPr>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7" y="412154"/>
            <a:ext cx="10017709"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Perceptions around the use of violence against children and methods of discipline</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97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491080" y="332719"/>
            <a:ext cx="11209839" cy="111647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1569720294"/>
              </p:ext>
            </p:extLst>
          </p:nvPr>
        </p:nvGraphicFramePr>
        <p:xfrm>
          <a:off x="838200" y="1642930"/>
          <a:ext cx="10515600" cy="48516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1006498" y="965770"/>
            <a:ext cx="9922329" cy="66543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t>Q: Do you think that other people are screaming at/hitting/slapping their child/ren more now than before COVID-19?</a:t>
            </a:r>
          </a:p>
        </p:txBody>
      </p:sp>
      <p:sp>
        <p:nvSpPr>
          <p:cNvPr id="2" name="Title 1">
            <a:extLst>
              <a:ext uri="{FF2B5EF4-FFF2-40B4-BE49-F238E27FC236}">
                <a16:creationId xmlns:a16="http://schemas.microsoft.com/office/drawing/2014/main" id="{BDD2A6E5-0B1F-4F21-8885-20CC2BA9E43C}"/>
              </a:ext>
            </a:extLst>
          </p:cNvPr>
          <p:cNvSpPr txBox="1">
            <a:spLocks/>
          </p:cNvSpPr>
          <p:nvPr/>
        </p:nvSpPr>
        <p:spPr>
          <a:xfrm>
            <a:off x="743595" y="235270"/>
            <a:ext cx="10957324"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Perceptions around the use of violence against children</a:t>
            </a:r>
          </a:p>
        </p:txBody>
      </p:sp>
      <p:sp>
        <p:nvSpPr>
          <p:cNvPr id="6" name="TextBox 1">
            <a:extLst>
              <a:ext uri="{FF2B5EF4-FFF2-40B4-BE49-F238E27FC236}">
                <a16:creationId xmlns:a16="http://schemas.microsoft.com/office/drawing/2014/main" id="{AC484761-6B53-40C4-8804-01DC8FB5C888}"/>
              </a:ext>
            </a:extLst>
          </p:cNvPr>
          <p:cNvSpPr txBox="1"/>
          <p:nvPr/>
        </p:nvSpPr>
        <p:spPr>
          <a:xfrm>
            <a:off x="4329412" y="1730986"/>
            <a:ext cx="437999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dirty="0"/>
              <a:t>Significantly more female respondents said ‘Yes’ compared to male respondents; whereas more male respondents said, ‘maybe’.</a:t>
            </a:r>
          </a:p>
        </p:txBody>
      </p:sp>
      <p:cxnSp>
        <p:nvCxnSpPr>
          <p:cNvPr id="7" name="Straight Arrow Connector 6">
            <a:extLst>
              <a:ext uri="{FF2B5EF4-FFF2-40B4-BE49-F238E27FC236}">
                <a16:creationId xmlns:a16="http://schemas.microsoft.com/office/drawing/2014/main" id="{986B69D8-D10B-4B88-A59B-6758599CAC04}"/>
              </a:ext>
            </a:extLst>
          </p:cNvPr>
          <p:cNvCxnSpPr/>
          <p:nvPr/>
        </p:nvCxnSpPr>
        <p:spPr>
          <a:xfrm flipV="1">
            <a:off x="5967663" y="2582779"/>
            <a:ext cx="0" cy="465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8F3316-3629-405A-A0E4-77134902B3CD}"/>
              </a:ext>
            </a:extLst>
          </p:cNvPr>
          <p:cNvCxnSpPr/>
          <p:nvPr/>
        </p:nvCxnSpPr>
        <p:spPr>
          <a:xfrm flipH="1" flipV="1">
            <a:off x="7916773" y="2497737"/>
            <a:ext cx="401065" cy="345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19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838200" y="441072"/>
            <a:ext cx="1051560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2189181499"/>
              </p:ext>
            </p:extLst>
          </p:nvPr>
        </p:nvGraphicFramePr>
        <p:xfrm>
          <a:off x="444137" y="2204964"/>
          <a:ext cx="10909663"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1011626" y="1036948"/>
            <a:ext cx="9774684" cy="66543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t>Q: Do you feel others have more or less patience with their child/ren now than before COVID-19 protective measures?</a:t>
            </a:r>
          </a:p>
        </p:txBody>
      </p:sp>
      <p:sp>
        <p:nvSpPr>
          <p:cNvPr id="6" name="TextBox 1">
            <a:extLst>
              <a:ext uri="{FF2B5EF4-FFF2-40B4-BE49-F238E27FC236}">
                <a16:creationId xmlns:a16="http://schemas.microsoft.com/office/drawing/2014/main" id="{15BF88FA-BDE3-456D-9499-2CF257696917}"/>
              </a:ext>
            </a:extLst>
          </p:cNvPr>
          <p:cNvSpPr txBox="1"/>
          <p:nvPr/>
        </p:nvSpPr>
        <p:spPr>
          <a:xfrm>
            <a:off x="1146270" y="2278070"/>
            <a:ext cx="322496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Differences statistically significant</a:t>
            </a:r>
          </a:p>
        </p:txBody>
      </p:sp>
      <p:sp>
        <p:nvSpPr>
          <p:cNvPr id="3" name="TextBox 1">
            <a:extLst>
              <a:ext uri="{FF2B5EF4-FFF2-40B4-BE49-F238E27FC236}">
                <a16:creationId xmlns:a16="http://schemas.microsoft.com/office/drawing/2014/main" id="{054F02B8-8D60-4183-A82A-BD5EA5EC7613}"/>
              </a:ext>
            </a:extLst>
          </p:cNvPr>
          <p:cNvSpPr txBox="1"/>
          <p:nvPr/>
        </p:nvSpPr>
        <p:spPr>
          <a:xfrm>
            <a:off x="7793839" y="3210117"/>
            <a:ext cx="3214939"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Differences statistically significant</a:t>
            </a:r>
          </a:p>
        </p:txBody>
      </p:sp>
      <p:sp>
        <p:nvSpPr>
          <p:cNvPr id="2" name="Title 1">
            <a:extLst>
              <a:ext uri="{FF2B5EF4-FFF2-40B4-BE49-F238E27FC236}">
                <a16:creationId xmlns:a16="http://schemas.microsoft.com/office/drawing/2014/main" id="{2C80C454-B129-438F-B63F-C783E95FE850}"/>
              </a:ext>
            </a:extLst>
          </p:cNvPr>
          <p:cNvSpPr txBox="1">
            <a:spLocks/>
          </p:cNvSpPr>
          <p:nvPr/>
        </p:nvSpPr>
        <p:spPr>
          <a:xfrm>
            <a:off x="1146270" y="259149"/>
            <a:ext cx="9774684"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Wave on wave comparison: Patience with children</a:t>
            </a:r>
          </a:p>
        </p:txBody>
      </p:sp>
    </p:spTree>
    <p:extLst>
      <p:ext uri="{BB962C8B-B14F-4D97-AF65-F5344CB8AC3E}">
        <p14:creationId xmlns:p14="http://schemas.microsoft.com/office/powerpoint/2010/main" val="189217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rgbClr val="DC0031"/>
                </a:solidFill>
              </a:rPr>
              <a:t>Section 1: Background and Purpose of the Study</a:t>
            </a:r>
          </a:p>
          <a:p>
            <a:r>
              <a:rPr lang="en-US" b="1" dirty="0">
                <a:solidFill>
                  <a:schemeClr val="bg1">
                    <a:lumMod val="65000"/>
                  </a:schemeClr>
                </a:solidFill>
              </a:rPr>
              <a:t>Section 2: Methodology</a:t>
            </a:r>
          </a:p>
          <a:p>
            <a:r>
              <a:rPr lang="en-US" b="1" dirty="0">
                <a:solidFill>
                  <a:schemeClr val="bg1">
                    <a:lumMod val="65000"/>
                  </a:schemeClr>
                </a:solidFill>
              </a:rPr>
              <a:t>Section 3: Sampling</a:t>
            </a:r>
          </a:p>
          <a:p>
            <a:r>
              <a:rPr lang="en-US" b="1" dirty="0">
                <a:solidFill>
                  <a:schemeClr val="bg1">
                    <a:lumMod val="65000"/>
                  </a:schemeClr>
                </a:solidFill>
              </a:rPr>
              <a:t>Section 4: Changes in Home Life</a:t>
            </a:r>
          </a:p>
          <a:p>
            <a:r>
              <a:rPr lang="en-US" b="1" dirty="0">
                <a:solidFill>
                  <a:schemeClr val="bg1">
                    <a:lumMod val="65000"/>
                  </a:schemeClr>
                </a:solidFill>
              </a:rPr>
              <a:t>Section 5: Perceptions Around the Use of Violence and Methods of Discipline</a:t>
            </a:r>
          </a:p>
          <a:p>
            <a:r>
              <a:rPr lang="en-US" b="1" dirty="0">
                <a:solidFill>
                  <a:schemeClr val="bg1">
                    <a:lumMod val="65000"/>
                  </a:schemeClr>
                </a:solidFill>
              </a:rPr>
              <a:t>Section 6: Health and Communications</a:t>
            </a:r>
          </a:p>
          <a:p>
            <a:r>
              <a:rPr lang="en-US" b="1" dirty="0">
                <a:solidFill>
                  <a:schemeClr val="bg1">
                    <a:lumMod val="65000"/>
                  </a:schemeClr>
                </a:solidFill>
              </a:rPr>
              <a:t>Section 7: Safety of Children sent away from the Alternative Care Facilities (ACFs)</a:t>
            </a:r>
          </a:p>
          <a:p>
            <a:r>
              <a:rPr lang="en-US" b="1" dirty="0">
                <a:solidFill>
                  <a:schemeClr val="bg1">
                    <a:lumMod val="65000"/>
                  </a:schemeClr>
                </a:solidFill>
              </a:rPr>
              <a:t>Section 8: Recommendations</a:t>
            </a:r>
          </a:p>
          <a:p>
            <a:endParaRPr lang="en-US" dirty="0"/>
          </a:p>
          <a:p>
            <a:endParaRPr lang="en-US" dirty="0"/>
          </a:p>
          <a:p>
            <a:endParaRPr lang="en-US" dirty="0"/>
          </a:p>
          <a:p>
            <a:endParaRPr lang="en-US" dirty="0"/>
          </a:p>
          <a:p>
            <a:endParaRPr lang="en-US" dirty="0"/>
          </a:p>
        </p:txBody>
      </p:sp>
      <p:pic>
        <p:nvPicPr>
          <p:cNvPr id="9" name="Picture 8" descr="A picture containing person, indoor, table, child&#10;&#10;Description automatically generated">
            <a:extLst>
              <a:ext uri="{FF2B5EF4-FFF2-40B4-BE49-F238E27FC236}">
                <a16:creationId xmlns:a16="http://schemas.microsoft.com/office/drawing/2014/main" id="{76D2D3F8-B3A0-CE4F-AB90-414CC3E854F0}"/>
              </a:ext>
            </a:extLst>
          </p:cNvPr>
          <p:cNvPicPr>
            <a:picLocks noChangeAspect="1"/>
          </p:cNvPicPr>
          <p:nvPr/>
        </p:nvPicPr>
        <p:blipFill rotWithShape="1">
          <a:blip r:embed="rId3">
            <a:alphaModFix amt="70000"/>
          </a:blip>
          <a:srcRect l="9601" r="49215"/>
          <a:stretch/>
        </p:blipFill>
        <p:spPr>
          <a:xfrm>
            <a:off x="-9239" y="0"/>
            <a:ext cx="4091709" cy="6483927"/>
          </a:xfrm>
          <a:prstGeom prst="rect">
            <a:avLst/>
          </a:prstGeom>
        </p:spPr>
      </p:pic>
    </p:spTree>
    <p:extLst>
      <p:ext uri="{BB962C8B-B14F-4D97-AF65-F5344CB8AC3E}">
        <p14:creationId xmlns:p14="http://schemas.microsoft.com/office/powerpoint/2010/main" val="1874084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838200" y="650078"/>
            <a:ext cx="1051560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3668588136"/>
              </p:ext>
            </p:extLst>
          </p:nvPr>
        </p:nvGraphicFramePr>
        <p:xfrm>
          <a:off x="838200" y="1518350"/>
          <a:ext cx="10515600" cy="494761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1134835" y="853584"/>
            <a:ext cx="9922329" cy="378886"/>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t>Q:  Do you think it is more difficult to discipline children during confinement?</a:t>
            </a:r>
          </a:p>
        </p:txBody>
      </p:sp>
      <p:sp>
        <p:nvSpPr>
          <p:cNvPr id="2" name="Title 1">
            <a:extLst>
              <a:ext uri="{FF2B5EF4-FFF2-40B4-BE49-F238E27FC236}">
                <a16:creationId xmlns:a16="http://schemas.microsoft.com/office/drawing/2014/main" id="{2ACE17DC-E4FD-4634-A7E5-0481BAFC6533}"/>
              </a:ext>
            </a:extLst>
          </p:cNvPr>
          <p:cNvSpPr txBox="1">
            <a:spLocks/>
          </p:cNvSpPr>
          <p:nvPr/>
        </p:nvSpPr>
        <p:spPr>
          <a:xfrm>
            <a:off x="1028701" y="215942"/>
            <a:ext cx="10621734"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r>
              <a:rPr lang="en-US" sz="2800" dirty="0"/>
              <a:t>Wave on wave comparison: Methods of discipline</a:t>
            </a:r>
          </a:p>
        </p:txBody>
      </p:sp>
      <p:sp>
        <p:nvSpPr>
          <p:cNvPr id="6" name="TextBox 1">
            <a:extLst>
              <a:ext uri="{FF2B5EF4-FFF2-40B4-BE49-F238E27FC236}">
                <a16:creationId xmlns:a16="http://schemas.microsoft.com/office/drawing/2014/main" id="{B5B211A7-E75F-45CE-B97C-59B0A1EE3FFE}"/>
              </a:ext>
            </a:extLst>
          </p:cNvPr>
          <p:cNvSpPr txBox="1"/>
          <p:nvPr/>
        </p:nvSpPr>
        <p:spPr>
          <a:xfrm>
            <a:off x="2557974" y="1518350"/>
            <a:ext cx="568590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Significantly more female than male respondents think that is more difficult to discipline children during confinement</a:t>
            </a:r>
          </a:p>
        </p:txBody>
      </p:sp>
      <p:cxnSp>
        <p:nvCxnSpPr>
          <p:cNvPr id="7" name="Straight Arrow Connector 6">
            <a:extLst>
              <a:ext uri="{FF2B5EF4-FFF2-40B4-BE49-F238E27FC236}">
                <a16:creationId xmlns:a16="http://schemas.microsoft.com/office/drawing/2014/main" id="{070BE497-EA97-49B0-A16C-DF3603BA4CF3}"/>
              </a:ext>
            </a:extLst>
          </p:cNvPr>
          <p:cNvCxnSpPr/>
          <p:nvPr/>
        </p:nvCxnSpPr>
        <p:spPr>
          <a:xfrm flipV="1">
            <a:off x="3400926" y="2165684"/>
            <a:ext cx="0" cy="224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19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588916" y="434308"/>
            <a:ext cx="11014166"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1548799430"/>
              </p:ext>
            </p:extLst>
          </p:nvPr>
        </p:nvGraphicFramePr>
        <p:xfrm>
          <a:off x="588916" y="1518350"/>
          <a:ext cx="10764884" cy="505390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737649" y="869720"/>
            <a:ext cx="9922329" cy="369332"/>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1800" b="0" i="0" baseline="0" dirty="0">
                <a:effectLst/>
              </a:rPr>
              <a:t>Q: How have you seen or heard that other people discipline their children?</a:t>
            </a:r>
            <a:endParaRPr lang="en-JO" sz="1800" dirty="0">
              <a:effectLst/>
            </a:endParaRPr>
          </a:p>
        </p:txBody>
      </p:sp>
      <p:sp>
        <p:nvSpPr>
          <p:cNvPr id="2" name="Title 1">
            <a:extLst>
              <a:ext uri="{FF2B5EF4-FFF2-40B4-BE49-F238E27FC236}">
                <a16:creationId xmlns:a16="http://schemas.microsoft.com/office/drawing/2014/main" id="{2F811741-A189-4B5E-A8C5-DD1E3EE712D8}"/>
              </a:ext>
            </a:extLst>
          </p:cNvPr>
          <p:cNvSpPr txBox="1">
            <a:spLocks/>
          </p:cNvSpPr>
          <p:nvPr/>
        </p:nvSpPr>
        <p:spPr>
          <a:xfrm>
            <a:off x="1134835" y="206979"/>
            <a:ext cx="9922328"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Wave on wave comparison: Methods of discipline</a:t>
            </a:r>
          </a:p>
        </p:txBody>
      </p:sp>
      <p:sp>
        <p:nvSpPr>
          <p:cNvPr id="6" name="TextBox 1">
            <a:extLst>
              <a:ext uri="{FF2B5EF4-FFF2-40B4-BE49-F238E27FC236}">
                <a16:creationId xmlns:a16="http://schemas.microsoft.com/office/drawing/2014/main" id="{276AA4AC-E3D6-46C2-9F1B-4C48A4C1786B}"/>
              </a:ext>
            </a:extLst>
          </p:cNvPr>
          <p:cNvSpPr txBox="1"/>
          <p:nvPr/>
        </p:nvSpPr>
        <p:spPr>
          <a:xfrm>
            <a:off x="2156922" y="2201797"/>
            <a:ext cx="201402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Significantly more female respondents report hitting on the body; whereas more male respondents report pinching them</a:t>
            </a:r>
          </a:p>
        </p:txBody>
      </p:sp>
      <p:cxnSp>
        <p:nvCxnSpPr>
          <p:cNvPr id="7" name="Straight Arrow Connector 6">
            <a:extLst>
              <a:ext uri="{FF2B5EF4-FFF2-40B4-BE49-F238E27FC236}">
                <a16:creationId xmlns:a16="http://schemas.microsoft.com/office/drawing/2014/main" id="{7A59A21F-2807-4704-ABBF-2E9C13CDBE6A}"/>
              </a:ext>
            </a:extLst>
          </p:cNvPr>
          <p:cNvCxnSpPr/>
          <p:nvPr/>
        </p:nvCxnSpPr>
        <p:spPr>
          <a:xfrm flipV="1">
            <a:off x="2695074" y="4045302"/>
            <a:ext cx="0" cy="302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12E789F-6F28-4269-B073-727D97325ECC}"/>
              </a:ext>
            </a:extLst>
          </p:cNvPr>
          <p:cNvCxnSpPr>
            <a:cxnSpLocks/>
          </p:cNvCxnSpPr>
          <p:nvPr/>
        </p:nvCxnSpPr>
        <p:spPr>
          <a:xfrm flipV="1">
            <a:off x="3577389" y="4045302"/>
            <a:ext cx="0" cy="1007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D99166CF-FAC4-4AFE-82D4-0C48D496F617}"/>
              </a:ext>
            </a:extLst>
          </p:cNvPr>
          <p:cNvSpPr txBox="1"/>
          <p:nvPr/>
        </p:nvSpPr>
        <p:spPr>
          <a:xfrm>
            <a:off x="8645953" y="1613118"/>
            <a:ext cx="2014025"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Significantly more male respondents report discussion with their children about what they did</a:t>
            </a:r>
          </a:p>
        </p:txBody>
      </p:sp>
      <p:cxnSp>
        <p:nvCxnSpPr>
          <p:cNvPr id="11" name="Straight Arrow Connector 10">
            <a:extLst>
              <a:ext uri="{FF2B5EF4-FFF2-40B4-BE49-F238E27FC236}">
                <a16:creationId xmlns:a16="http://schemas.microsoft.com/office/drawing/2014/main" id="{388800C1-5718-4604-91D5-085227A61799}"/>
              </a:ext>
            </a:extLst>
          </p:cNvPr>
          <p:cNvCxnSpPr/>
          <p:nvPr/>
        </p:nvCxnSpPr>
        <p:spPr>
          <a:xfrm flipV="1">
            <a:off x="9517608" y="2936557"/>
            <a:ext cx="0" cy="665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733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chemeClr val="bg1">
                    <a:lumMod val="65000"/>
                  </a:schemeClr>
                </a:solidFill>
              </a:rPr>
              <a:t>Section 1: Background and Purpose of the Study</a:t>
            </a:r>
          </a:p>
          <a:p>
            <a:r>
              <a:rPr lang="en-US" b="1" dirty="0">
                <a:solidFill>
                  <a:schemeClr val="bg1">
                    <a:lumMod val="65000"/>
                  </a:schemeClr>
                </a:solidFill>
              </a:rPr>
              <a:t>Section 2: Methodology</a:t>
            </a:r>
          </a:p>
          <a:p>
            <a:r>
              <a:rPr lang="en-US" b="1" dirty="0">
                <a:solidFill>
                  <a:schemeClr val="bg1">
                    <a:lumMod val="65000"/>
                  </a:schemeClr>
                </a:solidFill>
              </a:rPr>
              <a:t>Section 3: Sampling</a:t>
            </a:r>
          </a:p>
          <a:p>
            <a:r>
              <a:rPr lang="en-US" b="1" dirty="0">
                <a:solidFill>
                  <a:schemeClr val="bg1">
                    <a:lumMod val="65000"/>
                  </a:schemeClr>
                </a:solidFill>
              </a:rPr>
              <a:t>Section 4: Changes in Home Life</a:t>
            </a:r>
          </a:p>
          <a:p>
            <a:r>
              <a:rPr lang="en-US" b="1" dirty="0">
                <a:solidFill>
                  <a:schemeClr val="bg1">
                    <a:lumMod val="65000"/>
                  </a:schemeClr>
                </a:solidFill>
              </a:rPr>
              <a:t>Section 5: Perceptions Around the Use of Violence and Methods of Discipline</a:t>
            </a:r>
          </a:p>
          <a:p>
            <a:r>
              <a:rPr lang="en-US" b="1" dirty="0">
                <a:solidFill>
                  <a:srgbClr val="DC0031"/>
                </a:solidFill>
              </a:rPr>
              <a:t>Section 6: Health and Communications</a:t>
            </a:r>
          </a:p>
          <a:p>
            <a:r>
              <a:rPr lang="en-US" b="1" dirty="0">
                <a:solidFill>
                  <a:schemeClr val="bg1">
                    <a:lumMod val="65000"/>
                  </a:schemeClr>
                </a:solidFill>
              </a:rPr>
              <a:t>Section 7: Safety of Children sent away from the Alternative Care Facilities (ACFs)</a:t>
            </a:r>
          </a:p>
          <a:p>
            <a:r>
              <a:rPr lang="en-US" b="1" dirty="0">
                <a:solidFill>
                  <a:schemeClr val="bg1">
                    <a:lumMod val="65000"/>
                  </a:schemeClr>
                </a:solidFill>
              </a:rPr>
              <a:t>Section 8: Recommendations</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6D2D3F8-B3A0-CE4F-AB90-414CC3E854F0}"/>
              </a:ext>
            </a:extLst>
          </p:cNvPr>
          <p:cNvPicPr>
            <a:picLocks noChangeAspect="1"/>
          </p:cNvPicPr>
          <p:nvPr/>
        </p:nvPicPr>
        <p:blipFill>
          <a:blip r:embed="rId3">
            <a:extLst>
              <a:ext uri="{28A0092B-C50C-407E-A947-70E740481C1C}">
                <a14:useLocalDpi xmlns:a14="http://schemas.microsoft.com/office/drawing/2010/main" val="0"/>
              </a:ext>
            </a:extLst>
          </a:blip>
          <a:srcRect l="28965" r="28965"/>
          <a:stretch/>
        </p:blipFill>
        <p:spPr>
          <a:xfrm>
            <a:off x="-9239" y="0"/>
            <a:ext cx="4091709" cy="6483927"/>
          </a:xfrm>
          <a:prstGeom prst="rect">
            <a:avLst/>
          </a:prstGeom>
        </p:spPr>
      </p:pic>
    </p:spTree>
    <p:extLst>
      <p:ext uri="{BB962C8B-B14F-4D97-AF65-F5344CB8AC3E}">
        <p14:creationId xmlns:p14="http://schemas.microsoft.com/office/powerpoint/2010/main" val="1419880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4724400"/>
          </a:xfrm>
        </p:spPr>
        <p:txBody>
          <a:bodyPr numCol="1">
            <a:normAutofit lnSpcReduction="10000"/>
          </a:bodyPr>
          <a:lstStyle/>
          <a:p>
            <a:pPr marL="285750" indent="-285750" algn="just">
              <a:buFont typeface="Wingdings" pitchFamily="2" charset="2"/>
              <a:buChar char="§"/>
            </a:pPr>
            <a:r>
              <a:rPr lang="en-US" sz="1800" dirty="0">
                <a:latin typeface="+mn-lt"/>
              </a:rPr>
              <a:t>COVID-19 restrictions did not have a significant e</a:t>
            </a:r>
            <a:r>
              <a:rPr lang="en-US" dirty="0">
                <a:latin typeface="+mn-lt"/>
              </a:rPr>
              <a:t>ffect on routine immunization for children. In addition, as lockdown restrictions were eased</a:t>
            </a:r>
            <a:r>
              <a:rPr lang="en-US" sz="1800" dirty="0">
                <a:latin typeface="+mn-lt"/>
              </a:rPr>
              <a:t> and polio immunization campaigns along with other essential vaccinations were relaunched </a:t>
            </a:r>
            <a:r>
              <a:rPr lang="en-US" dirty="0">
                <a:latin typeface="+mn-lt"/>
              </a:rPr>
              <a:t>by</a:t>
            </a:r>
            <a:r>
              <a:rPr lang="en-US" sz="1800" dirty="0">
                <a:latin typeface="+mn-lt"/>
              </a:rPr>
              <a:t> early August, a significantly higher number of respondents, compared to the previous two waves, said that COVID-19 hasn’t prevented them from getting vaccinations for their children.</a:t>
            </a:r>
          </a:p>
          <a:p>
            <a:pPr marL="285750" indent="-285750" algn="just">
              <a:buFont typeface="Wingdings"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itchFamily="2" charset="2"/>
              <a:buChar char="§"/>
            </a:pPr>
            <a:r>
              <a:rPr lang="en-US" dirty="0"/>
              <a:t>Moreover, a notably high proportion of caregivers report that they discuss caregiving and the needs of their children with their spouse. Such discussions, however, have declined as schools have reopened, and </a:t>
            </a:r>
            <a:r>
              <a:rPr lang="en-US" dirty="0">
                <a:latin typeface="+mn-lt"/>
              </a:rPr>
              <a:t>caregivers seem to be either less worried about the needs of their children, or they are tired and stressed.</a:t>
            </a:r>
          </a:p>
          <a:p>
            <a:pPr marL="285750" indent="-285750" algn="just">
              <a:buFont typeface="Wingdings" pitchFamily="2" charset="2"/>
              <a:buChar char="§"/>
            </a:pPr>
            <a:endParaRPr lang="en-US" dirty="0">
              <a:latin typeface="+mn-lt"/>
              <a:cs typeface="Arial" panose="020B0604020202020204" pitchFamily="34" charset="0"/>
            </a:endParaRPr>
          </a:p>
          <a:p>
            <a:pPr marL="285750" indent="-285750" algn="just">
              <a:buFont typeface="Wingdings" pitchFamily="2" charset="2"/>
              <a:buChar char="§"/>
            </a:pPr>
            <a:r>
              <a:rPr lang="en-US" dirty="0">
                <a:latin typeface="+mn-lt"/>
              </a:rPr>
              <a:t>Similarly, a</a:t>
            </a:r>
            <a:r>
              <a:rPr lang="en-US" sz="1800" dirty="0">
                <a:latin typeface="+mn-lt"/>
              </a:rPr>
              <a:t>s lockdown restrictions have eased and schools have reopened, a significantly higher proportion of caregivers, compared to previous waves, reported to not talk very much about the confinement with their children. The opposite is also true: over time, fewer respondents reported that they talk a lot about the confinement with their children</a:t>
            </a:r>
            <a:r>
              <a:rPr lang="en-GB" sz="1800" dirty="0">
                <a:latin typeface="+mn-lt"/>
              </a:rPr>
              <a:t>.</a:t>
            </a:r>
          </a:p>
          <a:p>
            <a:pPr marL="285750" indent="-285750" algn="just">
              <a:buFont typeface="Wingdings" pitchFamily="2" charset="2"/>
              <a:buChar char="§"/>
            </a:pPr>
            <a:endParaRPr lang="en-GB" sz="1800" dirty="0">
              <a:latin typeface="+mn-lt"/>
            </a:endParaRPr>
          </a:p>
          <a:p>
            <a:pPr marL="285750" indent="-285750" algn="just">
              <a:buFont typeface="Wingdings" pitchFamily="2" charset="2"/>
              <a:buChar char="§"/>
            </a:pPr>
            <a:r>
              <a:rPr lang="en-GB" dirty="0">
                <a:latin typeface="+mn-lt"/>
                <a:cs typeface="Arial" panose="020B0604020202020204" pitchFamily="34" charset="0"/>
              </a:rPr>
              <a:t>On a positive note, </a:t>
            </a:r>
            <a:r>
              <a:rPr lang="en-GB" dirty="0">
                <a:latin typeface="+mn-lt"/>
              </a:rPr>
              <a:t>the</a:t>
            </a:r>
            <a:r>
              <a:rPr lang="en-GB" dirty="0">
                <a:latin typeface="+mn-lt"/>
                <a:cs typeface="Arial" panose="020B0604020202020204" pitchFamily="34" charset="0"/>
              </a:rPr>
              <a:t> majority of care</a:t>
            </a:r>
            <a:r>
              <a:rPr lang="en-GB" dirty="0">
                <a:latin typeface="+mn-lt"/>
              </a:rPr>
              <a:t>givers usually discuss COVID-19 related health issues with their children when they talk about confinement; however, as the pandemic continues, caregivers are discussing health issues significantly less compared to the initial lockdown months.</a:t>
            </a:r>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8" y="220547"/>
            <a:ext cx="10017709"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Health and communication</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64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85751A-53F4-4F62-853A-5A782A3F044D}"/>
              </a:ext>
            </a:extLst>
          </p:cNvPr>
          <p:cNvSpPr txBox="1"/>
          <p:nvPr/>
        </p:nvSpPr>
        <p:spPr>
          <a:xfrm>
            <a:off x="1134835" y="876853"/>
            <a:ext cx="9922329" cy="378886"/>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t>Q: Has COVID-19 prevented you from getting routine immunizations for your child/ren?</a:t>
            </a:r>
          </a:p>
        </p:txBody>
      </p:sp>
      <p:sp>
        <p:nvSpPr>
          <p:cNvPr id="5" name="Title 1">
            <a:extLst>
              <a:ext uri="{FF2B5EF4-FFF2-40B4-BE49-F238E27FC236}">
                <a16:creationId xmlns:a16="http://schemas.microsoft.com/office/drawing/2014/main" id="{EEAF6C7B-A50D-4A70-976E-2ADF76E54487}"/>
              </a:ext>
            </a:extLst>
          </p:cNvPr>
          <p:cNvSpPr txBox="1">
            <a:spLocks/>
          </p:cNvSpPr>
          <p:nvPr/>
        </p:nvSpPr>
        <p:spPr>
          <a:xfrm>
            <a:off x="461818" y="79389"/>
            <a:ext cx="10943961" cy="1759131"/>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sz="2000"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1242425864"/>
              </p:ext>
            </p:extLst>
          </p:nvPr>
        </p:nvGraphicFramePr>
        <p:xfrm>
          <a:off x="304800" y="1470125"/>
          <a:ext cx="11049000" cy="47197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868C06F-D95A-4E54-97C1-E9B71ED437F1}"/>
              </a:ext>
            </a:extLst>
          </p:cNvPr>
          <p:cNvSpPr txBox="1">
            <a:spLocks/>
          </p:cNvSpPr>
          <p:nvPr/>
        </p:nvSpPr>
        <p:spPr>
          <a:xfrm>
            <a:off x="1941669" y="245097"/>
            <a:ext cx="8308659"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COVID-19 impact on routine immunization</a:t>
            </a:r>
          </a:p>
        </p:txBody>
      </p:sp>
      <p:sp>
        <p:nvSpPr>
          <p:cNvPr id="9" name="TextBox 8">
            <a:extLst>
              <a:ext uri="{FF2B5EF4-FFF2-40B4-BE49-F238E27FC236}">
                <a16:creationId xmlns:a16="http://schemas.microsoft.com/office/drawing/2014/main" id="{B5FBE784-35FC-4DF7-AACE-247F83F7646B}"/>
              </a:ext>
            </a:extLst>
          </p:cNvPr>
          <p:cNvSpPr txBox="1"/>
          <p:nvPr/>
        </p:nvSpPr>
        <p:spPr>
          <a:xfrm>
            <a:off x="1497931" y="2776347"/>
            <a:ext cx="4331369"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Significantly more female than male respondents report that COVID-19 prevented them from getting routine immunization for their children</a:t>
            </a:r>
          </a:p>
        </p:txBody>
      </p:sp>
      <p:cxnSp>
        <p:nvCxnSpPr>
          <p:cNvPr id="12" name="Straight Arrow Connector 11">
            <a:extLst>
              <a:ext uri="{FF2B5EF4-FFF2-40B4-BE49-F238E27FC236}">
                <a16:creationId xmlns:a16="http://schemas.microsoft.com/office/drawing/2014/main" id="{F6E0C4EB-B3F1-4132-88AF-D7D9A129DC04}"/>
              </a:ext>
            </a:extLst>
          </p:cNvPr>
          <p:cNvCxnSpPr/>
          <p:nvPr/>
        </p:nvCxnSpPr>
        <p:spPr>
          <a:xfrm flipV="1">
            <a:off x="3503165" y="3607344"/>
            <a:ext cx="0" cy="435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31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662940" y="452355"/>
            <a:ext cx="1086612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1207192500"/>
              </p:ext>
            </p:extLst>
          </p:nvPr>
        </p:nvGraphicFramePr>
        <p:xfrm>
          <a:off x="838200" y="2140754"/>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1071609" y="1234828"/>
            <a:ext cx="10048780" cy="665439"/>
          </a:xfrm>
          <a:prstGeom prst="rect">
            <a:avLst/>
          </a:prstGeom>
          <a:noFill/>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dirty="0"/>
              <a:t>Q: How often do you discuss caregiving and the needs of your child/ren with your spouse?</a:t>
            </a:r>
          </a:p>
          <a:p>
            <a:pPr algn="ctr" rtl="0">
              <a:defRPr sz="1862" b="0" i="0" u="none" strike="noStrike" kern="1200" spc="0" baseline="0">
                <a:solidFill>
                  <a:prstClr val="black">
                    <a:lumMod val="65000"/>
                    <a:lumOff val="35000"/>
                  </a:prstClr>
                </a:solidFill>
                <a:latin typeface="+mn-lt"/>
                <a:ea typeface="+mn-ea"/>
                <a:cs typeface="+mn-cs"/>
              </a:defRPr>
            </a:pPr>
            <a:endParaRPr lang="en-US" dirty="0"/>
          </a:p>
        </p:txBody>
      </p:sp>
      <p:sp>
        <p:nvSpPr>
          <p:cNvPr id="2" name="TextBox 1">
            <a:extLst>
              <a:ext uri="{FF2B5EF4-FFF2-40B4-BE49-F238E27FC236}">
                <a16:creationId xmlns:a16="http://schemas.microsoft.com/office/drawing/2014/main" id="{A8B148B9-38CF-428E-B195-A4802326775F}"/>
              </a:ext>
            </a:extLst>
          </p:cNvPr>
          <p:cNvSpPr txBox="1"/>
          <p:nvPr/>
        </p:nvSpPr>
        <p:spPr>
          <a:xfrm>
            <a:off x="2194092" y="2007779"/>
            <a:ext cx="275442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a:t>Difference statistically significant </a:t>
            </a:r>
          </a:p>
          <a:p>
            <a:r>
              <a:rPr lang="en-US" sz="1400"/>
              <a:t>between wave 2 and 3</a:t>
            </a:r>
          </a:p>
        </p:txBody>
      </p:sp>
      <p:sp>
        <p:nvSpPr>
          <p:cNvPr id="3" name="TextBox 2">
            <a:extLst>
              <a:ext uri="{FF2B5EF4-FFF2-40B4-BE49-F238E27FC236}">
                <a16:creationId xmlns:a16="http://schemas.microsoft.com/office/drawing/2014/main" id="{3DA50D7E-F6B6-4E2A-86E7-D9D54B585A03}"/>
              </a:ext>
            </a:extLst>
          </p:cNvPr>
          <p:cNvSpPr txBox="1"/>
          <p:nvPr/>
        </p:nvSpPr>
        <p:spPr>
          <a:xfrm>
            <a:off x="9045966" y="2748064"/>
            <a:ext cx="273449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a:t>Difference statistically significant between wave 2 and 3</a:t>
            </a:r>
          </a:p>
        </p:txBody>
      </p:sp>
      <p:sp>
        <p:nvSpPr>
          <p:cNvPr id="4" name="Title 1">
            <a:extLst>
              <a:ext uri="{FF2B5EF4-FFF2-40B4-BE49-F238E27FC236}">
                <a16:creationId xmlns:a16="http://schemas.microsoft.com/office/drawing/2014/main" id="{92236998-13D4-42B8-8ED2-DA3424291731}"/>
              </a:ext>
            </a:extLst>
          </p:cNvPr>
          <p:cNvSpPr txBox="1">
            <a:spLocks/>
          </p:cNvSpPr>
          <p:nvPr/>
        </p:nvSpPr>
        <p:spPr>
          <a:xfrm>
            <a:off x="497141" y="406947"/>
            <a:ext cx="11283317"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Discussion with spouse about caregiving and the needs of children</a:t>
            </a:r>
          </a:p>
        </p:txBody>
      </p:sp>
      <p:sp>
        <p:nvSpPr>
          <p:cNvPr id="5" name="TextBox 4">
            <a:extLst>
              <a:ext uri="{FF2B5EF4-FFF2-40B4-BE49-F238E27FC236}">
                <a16:creationId xmlns:a16="http://schemas.microsoft.com/office/drawing/2014/main" id="{74D2E60D-4EA1-4472-A411-C46E879E289F}"/>
              </a:ext>
            </a:extLst>
          </p:cNvPr>
          <p:cNvSpPr txBox="1"/>
          <p:nvPr/>
        </p:nvSpPr>
        <p:spPr>
          <a:xfrm>
            <a:off x="4718787" y="2818150"/>
            <a:ext cx="2754425"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dirty="0"/>
              <a:t>Significantly more female respondents report to ‘often’ discuss caregiving and the needs of their children with their spouse; whereas more male respondents reported ‘ not very much’.</a:t>
            </a:r>
          </a:p>
        </p:txBody>
      </p:sp>
    </p:spTree>
    <p:extLst>
      <p:ext uri="{BB962C8B-B14F-4D97-AF65-F5344CB8AC3E}">
        <p14:creationId xmlns:p14="http://schemas.microsoft.com/office/powerpoint/2010/main" val="287639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3FAE6-073A-4881-890D-D8658B8BA86A}"/>
              </a:ext>
            </a:extLst>
          </p:cNvPr>
          <p:cNvSpPr txBox="1">
            <a:spLocks/>
          </p:cNvSpPr>
          <p:nvPr/>
        </p:nvSpPr>
        <p:spPr>
          <a:xfrm>
            <a:off x="226423" y="191421"/>
            <a:ext cx="11739154" cy="148916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sz="2000" dirty="0">
              <a:latin typeface="+mn-lt"/>
            </a:endParaRPr>
          </a:p>
        </p:txBody>
      </p:sp>
      <p:graphicFrame>
        <p:nvGraphicFramePr>
          <p:cNvPr id="12" name="Content Placeholder 16">
            <a:extLst>
              <a:ext uri="{FF2B5EF4-FFF2-40B4-BE49-F238E27FC236}">
                <a16:creationId xmlns:a16="http://schemas.microsoft.com/office/drawing/2014/main" id="{37D1E2BE-A393-4F9A-9B41-3E72E925CA00}"/>
              </a:ext>
            </a:extLst>
          </p:cNvPr>
          <p:cNvGraphicFramePr>
            <a:graphicFrameLocks/>
          </p:cNvGraphicFramePr>
          <p:nvPr>
            <p:extLst>
              <p:ext uri="{D42A27DB-BD31-4B8C-83A1-F6EECF244321}">
                <p14:modId xmlns:p14="http://schemas.microsoft.com/office/powerpoint/2010/main" val="1006694499"/>
              </p:ext>
            </p:extLst>
          </p:nvPr>
        </p:nvGraphicFramePr>
        <p:xfrm>
          <a:off x="287383" y="1494483"/>
          <a:ext cx="11066417" cy="497148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85751A-53F4-4F62-853A-5A782A3F044D}"/>
              </a:ext>
            </a:extLst>
          </p:cNvPr>
          <p:cNvSpPr txBox="1"/>
          <p:nvPr/>
        </p:nvSpPr>
        <p:spPr>
          <a:xfrm>
            <a:off x="1781852" y="1290037"/>
            <a:ext cx="8413024" cy="378886"/>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dirty="0"/>
              <a:t>Q: Do you talk about the coronavirus confinement with your child/ren?</a:t>
            </a:r>
          </a:p>
        </p:txBody>
      </p:sp>
      <p:sp>
        <p:nvSpPr>
          <p:cNvPr id="3" name="TextBox 1">
            <a:extLst>
              <a:ext uri="{FF2B5EF4-FFF2-40B4-BE49-F238E27FC236}">
                <a16:creationId xmlns:a16="http://schemas.microsoft.com/office/drawing/2014/main" id="{054F02B8-8D60-4183-A82A-BD5EA5EC7613}"/>
              </a:ext>
            </a:extLst>
          </p:cNvPr>
          <p:cNvSpPr txBox="1"/>
          <p:nvPr/>
        </p:nvSpPr>
        <p:spPr>
          <a:xfrm>
            <a:off x="8927672" y="3488500"/>
            <a:ext cx="229779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Differences statistically significant</a:t>
            </a:r>
          </a:p>
        </p:txBody>
      </p:sp>
      <p:sp>
        <p:nvSpPr>
          <p:cNvPr id="2" name="Title 1">
            <a:extLst>
              <a:ext uri="{FF2B5EF4-FFF2-40B4-BE49-F238E27FC236}">
                <a16:creationId xmlns:a16="http://schemas.microsoft.com/office/drawing/2014/main" id="{21B6D749-25A2-4C24-AC67-97E22A4C2B22}"/>
              </a:ext>
            </a:extLst>
          </p:cNvPr>
          <p:cNvSpPr txBox="1">
            <a:spLocks/>
          </p:cNvSpPr>
          <p:nvPr/>
        </p:nvSpPr>
        <p:spPr>
          <a:xfrm>
            <a:off x="1656872" y="369142"/>
            <a:ext cx="8878255"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Discussion with children about confinement</a:t>
            </a:r>
          </a:p>
        </p:txBody>
      </p:sp>
      <p:sp>
        <p:nvSpPr>
          <p:cNvPr id="4" name="TextBox 1">
            <a:extLst>
              <a:ext uri="{FF2B5EF4-FFF2-40B4-BE49-F238E27FC236}">
                <a16:creationId xmlns:a16="http://schemas.microsoft.com/office/drawing/2014/main" id="{97B256C1-BC3C-4BBF-AE21-6878A5DD9650}"/>
              </a:ext>
            </a:extLst>
          </p:cNvPr>
          <p:cNvSpPr txBox="1"/>
          <p:nvPr/>
        </p:nvSpPr>
        <p:spPr>
          <a:xfrm>
            <a:off x="1069104" y="2068518"/>
            <a:ext cx="229779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Significantly more female talk a lot about the COVID confinement with their children</a:t>
            </a:r>
          </a:p>
        </p:txBody>
      </p:sp>
    </p:spTree>
    <p:extLst>
      <p:ext uri="{BB962C8B-B14F-4D97-AF65-F5344CB8AC3E}">
        <p14:creationId xmlns:p14="http://schemas.microsoft.com/office/powerpoint/2010/main" val="174811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85751A-53F4-4F62-853A-5A782A3F044D}"/>
              </a:ext>
            </a:extLst>
          </p:cNvPr>
          <p:cNvSpPr txBox="1"/>
          <p:nvPr/>
        </p:nvSpPr>
        <p:spPr>
          <a:xfrm>
            <a:off x="1134835" y="1313785"/>
            <a:ext cx="9922329" cy="707886"/>
          </a:xfrm>
          <a:prstGeom prst="rect">
            <a:avLst/>
          </a:prstGeom>
          <a:noFill/>
        </p:spPr>
        <p:txBody>
          <a:bodyPr wrap="squar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2000" b="0" i="0" baseline="0" dirty="0">
                <a:effectLst/>
              </a:rPr>
              <a:t>Q: What do you talk about in relation to this coronavirus confinement?</a:t>
            </a:r>
            <a:endParaRPr lang="en-JO" sz="2000" dirty="0">
              <a:effectLst/>
            </a:endParaRPr>
          </a:p>
          <a:p>
            <a:pPr algn="ctr" rtl="0">
              <a:defRPr sz="1400" b="0" i="0" u="none" strike="noStrike" kern="1200" spc="0" baseline="0">
                <a:solidFill>
                  <a:srgbClr val="000000">
                    <a:lumMod val="65000"/>
                    <a:lumOff val="35000"/>
                  </a:srgbClr>
                </a:solidFill>
                <a:latin typeface="+mn-lt"/>
                <a:ea typeface="+mn-ea"/>
                <a:cs typeface="+mn-cs"/>
              </a:defRPr>
            </a:pPr>
            <a:endParaRPr lang="en-JO" sz="2000" dirty="0">
              <a:effectLst/>
            </a:endParaRPr>
          </a:p>
        </p:txBody>
      </p:sp>
      <p:sp>
        <p:nvSpPr>
          <p:cNvPr id="5" name="Title 1">
            <a:extLst>
              <a:ext uri="{FF2B5EF4-FFF2-40B4-BE49-F238E27FC236}">
                <a16:creationId xmlns:a16="http://schemas.microsoft.com/office/drawing/2014/main" id="{EEAF6C7B-A50D-4A70-976E-2ADF76E54487}"/>
              </a:ext>
            </a:extLst>
          </p:cNvPr>
          <p:cNvSpPr txBox="1">
            <a:spLocks/>
          </p:cNvSpPr>
          <p:nvPr/>
        </p:nvSpPr>
        <p:spPr>
          <a:xfrm>
            <a:off x="838200" y="484991"/>
            <a:ext cx="10515600"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endParaRPr lang="en-US" dirty="0">
              <a:latin typeface="+mn-lt"/>
            </a:endParaRPr>
          </a:p>
        </p:txBody>
      </p:sp>
      <p:graphicFrame>
        <p:nvGraphicFramePr>
          <p:cNvPr id="6" name="Content Placeholder 17">
            <a:extLst>
              <a:ext uri="{FF2B5EF4-FFF2-40B4-BE49-F238E27FC236}">
                <a16:creationId xmlns:a16="http://schemas.microsoft.com/office/drawing/2014/main" id="{CB57F582-F4E7-418D-9446-40A7FCFE704F}"/>
              </a:ext>
            </a:extLst>
          </p:cNvPr>
          <p:cNvGraphicFramePr>
            <a:graphicFrameLocks/>
          </p:cNvGraphicFramePr>
          <p:nvPr>
            <p:extLst>
              <p:ext uri="{D42A27DB-BD31-4B8C-83A1-F6EECF244321}">
                <p14:modId xmlns:p14="http://schemas.microsoft.com/office/powerpoint/2010/main" val="3350759096"/>
              </p:ext>
            </p:extLst>
          </p:nvPr>
        </p:nvGraphicFramePr>
        <p:xfrm>
          <a:off x="541564" y="2021671"/>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DC123D29-019A-974B-A879-0A893FF85CF6}"/>
              </a:ext>
            </a:extLst>
          </p:cNvPr>
          <p:cNvSpPr txBox="1">
            <a:spLocks/>
          </p:cNvSpPr>
          <p:nvPr/>
        </p:nvSpPr>
        <p:spPr>
          <a:xfrm>
            <a:off x="1656871" y="484991"/>
            <a:ext cx="8878255" cy="6753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ctr"/>
            <a:r>
              <a:rPr lang="en-US" sz="2800" dirty="0"/>
              <a:t>Wave on wave comparison: Discussion with children about confinement</a:t>
            </a:r>
          </a:p>
        </p:txBody>
      </p:sp>
    </p:spTree>
    <p:extLst>
      <p:ext uri="{BB962C8B-B14F-4D97-AF65-F5344CB8AC3E}">
        <p14:creationId xmlns:p14="http://schemas.microsoft.com/office/powerpoint/2010/main" val="2548385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chemeClr val="bg1">
                    <a:lumMod val="65000"/>
                  </a:schemeClr>
                </a:solidFill>
              </a:rPr>
              <a:t>Section 1: Background and Purpose of the Study</a:t>
            </a:r>
          </a:p>
          <a:p>
            <a:r>
              <a:rPr lang="en-US" b="1" dirty="0">
                <a:solidFill>
                  <a:schemeClr val="bg1">
                    <a:lumMod val="65000"/>
                  </a:schemeClr>
                </a:solidFill>
              </a:rPr>
              <a:t>Section 2: Methodology</a:t>
            </a:r>
          </a:p>
          <a:p>
            <a:r>
              <a:rPr lang="en-US" b="1" dirty="0">
                <a:solidFill>
                  <a:schemeClr val="bg1">
                    <a:lumMod val="65000"/>
                  </a:schemeClr>
                </a:solidFill>
              </a:rPr>
              <a:t>Section 3: Sampling</a:t>
            </a:r>
          </a:p>
          <a:p>
            <a:r>
              <a:rPr lang="en-US" b="1" dirty="0">
                <a:solidFill>
                  <a:schemeClr val="bg1">
                    <a:lumMod val="65000"/>
                  </a:schemeClr>
                </a:solidFill>
              </a:rPr>
              <a:t>Section 4: Changes in Home Life</a:t>
            </a:r>
          </a:p>
          <a:p>
            <a:r>
              <a:rPr lang="en-US" b="1" dirty="0">
                <a:solidFill>
                  <a:schemeClr val="bg1">
                    <a:lumMod val="65000"/>
                  </a:schemeClr>
                </a:solidFill>
              </a:rPr>
              <a:t>Section 5: Perceptions Around the Use of Violence and Methods of Discipline</a:t>
            </a:r>
          </a:p>
          <a:p>
            <a:r>
              <a:rPr lang="en-US" b="1" dirty="0">
                <a:solidFill>
                  <a:schemeClr val="bg1">
                    <a:lumMod val="65000"/>
                  </a:schemeClr>
                </a:solidFill>
              </a:rPr>
              <a:t>Section 6: Health and Communications</a:t>
            </a:r>
          </a:p>
          <a:p>
            <a:r>
              <a:rPr lang="en-US" b="1" dirty="0">
                <a:solidFill>
                  <a:srgbClr val="DC0031"/>
                </a:solidFill>
              </a:rPr>
              <a:t>Section 7: Safety of Children sent away from the Alternative Care Facilities (ACFs)</a:t>
            </a:r>
          </a:p>
          <a:p>
            <a:r>
              <a:rPr lang="en-US" b="1" dirty="0">
                <a:solidFill>
                  <a:schemeClr val="bg1">
                    <a:lumMod val="65000"/>
                  </a:schemeClr>
                </a:solidFill>
              </a:rPr>
              <a:t>Section 8: Recommendations</a:t>
            </a:r>
          </a:p>
          <a:p>
            <a:endParaRPr lang="en-US" dirty="0"/>
          </a:p>
          <a:p>
            <a:endParaRPr lang="en-US" dirty="0"/>
          </a:p>
          <a:p>
            <a:endParaRPr lang="en-US" dirty="0"/>
          </a:p>
          <a:p>
            <a:endParaRPr lang="en-US" dirty="0"/>
          </a:p>
          <a:p>
            <a:endParaRPr lang="en-US" dirty="0"/>
          </a:p>
        </p:txBody>
      </p:sp>
      <p:pic>
        <p:nvPicPr>
          <p:cNvPr id="9" name="Picture 8" descr="A picture containing person, indoor, table, child&#10;&#10;Description automatically generated">
            <a:extLst>
              <a:ext uri="{FF2B5EF4-FFF2-40B4-BE49-F238E27FC236}">
                <a16:creationId xmlns:a16="http://schemas.microsoft.com/office/drawing/2014/main" id="{76D2D3F8-B3A0-CE4F-AB90-414CC3E854F0}"/>
              </a:ext>
            </a:extLst>
          </p:cNvPr>
          <p:cNvPicPr>
            <a:picLocks noChangeAspect="1"/>
          </p:cNvPicPr>
          <p:nvPr/>
        </p:nvPicPr>
        <p:blipFill rotWithShape="1">
          <a:blip r:embed="rId3">
            <a:alphaModFix amt="70000"/>
          </a:blip>
          <a:srcRect l="9601" r="49215"/>
          <a:stretch/>
        </p:blipFill>
        <p:spPr>
          <a:xfrm>
            <a:off x="-9239" y="0"/>
            <a:ext cx="4091709" cy="6483927"/>
          </a:xfrm>
          <a:prstGeom prst="rect">
            <a:avLst/>
          </a:prstGeom>
        </p:spPr>
      </p:pic>
    </p:spTree>
    <p:extLst>
      <p:ext uri="{BB962C8B-B14F-4D97-AF65-F5344CB8AC3E}">
        <p14:creationId xmlns:p14="http://schemas.microsoft.com/office/powerpoint/2010/main" val="3901902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4724400"/>
          </a:xfrm>
        </p:spPr>
        <p:txBody>
          <a:bodyPr numCol="1">
            <a:normAutofit/>
          </a:bodyPr>
          <a:lstStyle/>
          <a:p>
            <a:pPr marL="285750" indent="-285750" algn="just">
              <a:buFont typeface="Wingdings" pitchFamily="2" charset="2"/>
              <a:buChar char="§"/>
            </a:pPr>
            <a:r>
              <a:rPr lang="en-US" dirty="0">
                <a:latin typeface="Arial" panose="020B0604020202020204" pitchFamily="34" charset="0"/>
                <a:cs typeface="Arial" panose="020B0604020202020204" pitchFamily="34" charset="0"/>
              </a:rPr>
              <a:t>The children most at risk at the alternative care facilities are between the ages of 4 to 17. </a:t>
            </a:r>
          </a:p>
          <a:p>
            <a:pPr marL="285750" indent="-285750" algn="just">
              <a:buFont typeface="Wingdings" pitchFamily="2" charset="2"/>
              <a:buChar char="§"/>
            </a:pPr>
            <a:endParaRPr lang="en-US" dirty="0"/>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These children mostly come from a poor background in the rural and remote areas of the country and are deprived of the most basic necessities of life with no access to basic education</a:t>
            </a:r>
            <a:r>
              <a:rPr lang="en-US" sz="1800" dirty="0">
                <a:effectLst/>
                <a:latin typeface="Arial" panose="020B0604020202020204" pitchFamily="34" charset="0"/>
                <a:ea typeface="Times New Roman" panose="02020603050405020304" pitchFamily="18" charset="0"/>
              </a:rPr>
              <a:t>.</a:t>
            </a:r>
          </a:p>
          <a:p>
            <a:pPr marL="285750" indent="-285750" algn="just">
              <a:buFont typeface="Wingdings" pitchFamily="2" charset="2"/>
              <a:buChar char="§"/>
            </a:pPr>
            <a:endParaRPr lang="en-US" dirty="0">
              <a:cs typeface="Arial" panose="020B0604020202020204" pitchFamily="34" charset="0"/>
            </a:endParaRPr>
          </a:p>
          <a:p>
            <a:pPr marL="285750" indent="-285750" algn="just">
              <a:buFont typeface="Wingdings" pitchFamily="2" charset="2"/>
              <a:buChar char="§"/>
            </a:pPr>
            <a:r>
              <a:rPr lang="en-GB" dirty="0">
                <a:ea typeface="Times New Roman" panose="02020603050405020304" pitchFamily="18" charset="0"/>
              </a:rPr>
              <a:t>T</a:t>
            </a:r>
            <a:r>
              <a:rPr lang="en-GB" sz="1800" dirty="0">
                <a:effectLst/>
                <a:latin typeface="Arial" panose="020B0604020202020204" pitchFamily="34" charset="0"/>
                <a:ea typeface="Times New Roman" panose="02020603050405020304" pitchFamily="18" charset="0"/>
              </a:rPr>
              <a:t>hese children have either been abandoned by their parents due to a range of domestic issues or have escaped from their houses due to different forms of maltreatment.</a:t>
            </a:r>
          </a:p>
          <a:p>
            <a:pPr marL="285750" indent="-285750" algn="just">
              <a:buFont typeface="Wingdings" pitchFamily="2" charset="2"/>
              <a:buChar char="§"/>
            </a:pPr>
            <a:endParaRPr lang="en-GB" sz="1800" dirty="0">
              <a:effectLst/>
              <a:latin typeface="Arial" panose="020B0604020202020204" pitchFamily="34" charset="0"/>
              <a:ea typeface="Times New Roman" panose="02020603050405020304" pitchFamily="18" charset="0"/>
            </a:endParaRP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The children at these alternative care centres are mostly rescued from the streets and forced labour environments, some of whom are orphaned at a young age</a:t>
            </a:r>
            <a:r>
              <a:rPr lang="en-US" sz="1800" dirty="0">
                <a:latin typeface="Arial" panose="020B0604020202020204" pitchFamily="34" charset="0"/>
                <a:ea typeface="Times New Roman" panose="02020603050405020304" pitchFamily="18" charset="0"/>
              </a:rPr>
              <a:t>.</a:t>
            </a:r>
          </a:p>
          <a:p>
            <a:pPr marL="285750" indent="-285750" algn="just">
              <a:buFont typeface="Wingdings" pitchFamily="2" charset="2"/>
              <a:buChar char="§"/>
            </a:pPr>
            <a:endParaRPr lang="en-US" dirty="0">
              <a:effectLst/>
              <a:ea typeface="Times New Roman" panose="02020603050405020304" pitchFamily="18" charset="0"/>
            </a:endParaRP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These alternative care facilities mostly accommodate male children, though some have accommodation facilities available for the female children as well. However, the presence of both the genders at these facilities put the children of all ages and gender at risk of violence</a:t>
            </a:r>
            <a:r>
              <a:rPr lang="en-US" sz="1800" dirty="0">
                <a:latin typeface="Arial" panose="020B060402020202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7" y="478525"/>
            <a:ext cx="11347451"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Children most at risk at Alternative Care Facilities (ACFs)	</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73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8E8B8-D1B5-CC40-9052-DE273D47A2C9}"/>
              </a:ext>
            </a:extLst>
          </p:cNvPr>
          <p:cNvSpPr>
            <a:spLocks noGrp="1"/>
          </p:cNvSpPr>
          <p:nvPr>
            <p:ph type="ctrTitle"/>
          </p:nvPr>
        </p:nvSpPr>
        <p:spPr/>
        <p:txBody>
          <a:bodyPr>
            <a:normAutofit fontScale="90000"/>
          </a:bodyPr>
          <a:lstStyle/>
          <a:p>
            <a:r>
              <a:rPr lang="en-GB" dirty="0"/>
              <a:t>Background</a:t>
            </a:r>
            <a:endParaRPr lang="en-JO" dirty="0"/>
          </a:p>
        </p:txBody>
      </p:sp>
      <p:sp>
        <p:nvSpPr>
          <p:cNvPr id="2" name="Text Placeholder 1">
            <a:extLst>
              <a:ext uri="{FF2B5EF4-FFF2-40B4-BE49-F238E27FC236}">
                <a16:creationId xmlns:a16="http://schemas.microsoft.com/office/drawing/2014/main" id="{9E04BB56-830D-184A-9106-FB66E45C6AB8}"/>
              </a:ext>
            </a:extLst>
          </p:cNvPr>
          <p:cNvSpPr>
            <a:spLocks noGrp="1"/>
          </p:cNvSpPr>
          <p:nvPr>
            <p:ph type="body" sz="quarter" idx="11"/>
          </p:nvPr>
        </p:nvSpPr>
        <p:spPr>
          <a:xfrm>
            <a:off x="4601574" y="1066799"/>
            <a:ext cx="7036390" cy="5195777"/>
          </a:xfrm>
        </p:spPr>
        <p:txBody>
          <a:bodyPr>
            <a:normAutofit lnSpcReduction="10000"/>
          </a:bodyPr>
          <a:lstStyle/>
          <a:p>
            <a:pPr algn="just"/>
            <a:r>
              <a:rPr lang="en-GB" dirty="0">
                <a:effectLst/>
                <a:latin typeface="+mn-lt"/>
                <a:ea typeface="Times New Roman" panose="02020603050405020304" pitchFamily="18" charset="0"/>
              </a:rPr>
              <a:t>As COVID-19 has upended the daily lives of almost all people in Pakistan, children are highly vulnerable during this time both at home and in alternative care facilities due to a range of reasons – the pandemic can exacerbate the loss of parental and alternative care </a:t>
            </a:r>
            <a:r>
              <a:rPr lang="en-GB" dirty="0">
                <a:latin typeface="+mn-lt"/>
                <a:ea typeface="Times New Roman" panose="02020603050405020304" pitchFamily="18" charset="0"/>
              </a:rPr>
              <a:t>for</a:t>
            </a:r>
            <a:r>
              <a:rPr lang="en-GB" dirty="0">
                <a:effectLst/>
                <a:latin typeface="+mn-lt"/>
                <a:ea typeface="Times New Roman" panose="02020603050405020304" pitchFamily="18" charset="0"/>
              </a:rPr>
              <a:t> thousands of children and leave them vulnerable to violence, abuse neglect and exploitation.</a:t>
            </a:r>
          </a:p>
          <a:p>
            <a:pPr algn="just"/>
            <a:r>
              <a:rPr lang="en-GB" dirty="0">
                <a:effectLst/>
                <a:latin typeface="+mn-lt"/>
                <a:ea typeface="Times New Roman" panose="02020603050405020304" pitchFamily="18" charset="0"/>
              </a:rPr>
              <a:t>In response to the spread of the COVID-19, the Government of Pakistan had closed all schools and many alternative care facilities, and confinement was widely encouraged across the country from March until September 2020.</a:t>
            </a:r>
          </a:p>
          <a:p>
            <a:pPr algn="just"/>
            <a:r>
              <a:rPr lang="en-GB" dirty="0">
                <a:effectLst/>
                <a:latin typeface="+mn-lt"/>
                <a:ea typeface="Times New Roman" panose="02020603050405020304" pitchFamily="18" charset="0"/>
              </a:rPr>
              <a:t>Although, the COVID-19 preventive measures are necessary to prevent the spread of the virus, they also represent a threat for children confined at home and in alternative care facilities on many levels, including the risk of increased violence. </a:t>
            </a:r>
            <a:endParaRPr lang="en-GB" b="0" dirty="0">
              <a:latin typeface="+mn-lt"/>
            </a:endParaRPr>
          </a:p>
          <a:p>
            <a:pPr algn="just"/>
            <a:r>
              <a:rPr lang="en-GB" dirty="0">
                <a:effectLst/>
                <a:latin typeface="+mn-lt"/>
                <a:ea typeface="Times New Roman" panose="02020603050405020304" pitchFamily="18" charset="0"/>
                <a:cs typeface="Calibri" panose="020F0502020204030204" pitchFamily="34" charset="0"/>
              </a:rPr>
              <a:t>In this context, the UNICEF Child Protection section conducted a rapid behavioural assessment in order to understand the impact of confinement on violence against children. </a:t>
            </a:r>
            <a:r>
              <a:rPr lang="en-GB" dirty="0">
                <a:effectLst/>
                <a:latin typeface="+mn-lt"/>
                <a:ea typeface="Times New Roman" panose="02020603050405020304" pitchFamily="18" charset="0"/>
              </a:rPr>
              <a:t>This assignment aimed to rapidly gather up-to-date and accurate information to inform evidence-based COVID-19 related programming for the Child Protection section.</a:t>
            </a:r>
          </a:p>
          <a:p>
            <a:pPr algn="just"/>
            <a:endParaRPr lang="en-JO" b="0" dirty="0"/>
          </a:p>
        </p:txBody>
      </p:sp>
      <p:pic>
        <p:nvPicPr>
          <p:cNvPr id="6" name="Picture Placeholder 5" descr="A group of people standing next to a child&#10;&#10;Description automatically generated">
            <a:extLst>
              <a:ext uri="{FF2B5EF4-FFF2-40B4-BE49-F238E27FC236}">
                <a16:creationId xmlns:a16="http://schemas.microsoft.com/office/drawing/2014/main" id="{74462B39-01BC-A043-BF7A-25C01683B76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4064000" cy="6476399"/>
          </a:xfrm>
          <a:prstGeom prst="rect">
            <a:avLst/>
          </a:prstGeom>
        </p:spPr>
      </p:pic>
    </p:spTree>
    <p:extLst>
      <p:ext uri="{BB962C8B-B14F-4D97-AF65-F5344CB8AC3E}">
        <p14:creationId xmlns:p14="http://schemas.microsoft.com/office/powerpoint/2010/main" val="4095412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7" y="1001914"/>
            <a:ext cx="11083925" cy="5231161"/>
          </a:xfrm>
        </p:spPr>
        <p:txBody>
          <a:bodyPr numCol="1">
            <a:normAutofit/>
          </a:bodyPr>
          <a:lstStyle/>
          <a:p>
            <a:pPr marL="285750" indent="-285750" algn="just">
              <a:buFont typeface="Wingdings" pitchFamily="2" charset="2"/>
              <a:buChar char="§"/>
            </a:pPr>
            <a:r>
              <a:rPr lang="en-US" dirty="0"/>
              <a:t>All AFCs cater to the </a:t>
            </a:r>
            <a:r>
              <a:rPr lang="en-US" b="1" dirty="0"/>
              <a:t>basic necessities </a:t>
            </a:r>
            <a:r>
              <a:rPr lang="en-US" dirty="0"/>
              <a:t>of poor and orphaned children – these centers provide food, shelter, clothing, education and health facilities to the children.</a:t>
            </a:r>
          </a:p>
          <a:p>
            <a:pPr marL="285750" indent="-285750" algn="just">
              <a:buFont typeface="Wingdings" pitchFamily="2" charset="2"/>
              <a:buChar char="§"/>
            </a:pPr>
            <a:r>
              <a:rPr lang="en-GB" sz="1800" b="1" dirty="0">
                <a:effectLst/>
                <a:ea typeface="Times New Roman" panose="02020603050405020304" pitchFamily="18" charset="0"/>
              </a:rPr>
              <a:t>Education</a:t>
            </a:r>
            <a:r>
              <a:rPr lang="en-GB" sz="1800" dirty="0">
                <a:effectLst/>
                <a:ea typeface="Times New Roman" panose="02020603050405020304" pitchFamily="18" charset="0"/>
              </a:rPr>
              <a:t> is the primary service that these ACFs provide, which has been severely affected at the beginning of the pandemic.</a:t>
            </a:r>
            <a:endParaRPr lang="en-GB" dirty="0">
              <a:ea typeface="Times New Roman" panose="02020603050405020304" pitchFamily="18" charset="0"/>
            </a:endParaRPr>
          </a:p>
          <a:p>
            <a:pPr marL="285750" indent="-285750" algn="just">
              <a:buFont typeface="Wingdings" pitchFamily="2" charset="2"/>
              <a:buChar char="§"/>
            </a:pPr>
            <a:r>
              <a:rPr lang="en-GB" sz="1800" b="1" dirty="0">
                <a:effectLst/>
                <a:ea typeface="Times New Roman" panose="02020603050405020304" pitchFamily="18" charset="0"/>
              </a:rPr>
              <a:t>Provision of basic health services </a:t>
            </a:r>
            <a:r>
              <a:rPr lang="en-GB" sz="1800" dirty="0">
                <a:effectLst/>
                <a:ea typeface="Times New Roman" panose="02020603050405020304" pitchFamily="18" charset="0"/>
              </a:rPr>
              <a:t>to the children was affected due to th</a:t>
            </a:r>
            <a:r>
              <a:rPr lang="en-GB" dirty="0">
                <a:ea typeface="Times New Roman" panose="02020603050405020304" pitchFamily="18" charset="0"/>
              </a:rPr>
              <a:t>e closure of Outpatient Departments.</a:t>
            </a:r>
            <a:endParaRPr lang="en-GB" sz="1800" dirty="0">
              <a:effectLst/>
              <a:ea typeface="Times New Roman" panose="02020603050405020304" pitchFamily="18" charset="0"/>
            </a:endParaRPr>
          </a:p>
          <a:p>
            <a:pPr marL="285750" indent="-285750" algn="just">
              <a:buFont typeface="Wingdings" pitchFamily="2" charset="2"/>
              <a:buChar char="§"/>
            </a:pPr>
            <a:r>
              <a:rPr lang="en-GB" sz="1800" dirty="0">
                <a:effectLst/>
                <a:ea typeface="Times New Roman" panose="02020603050405020304" pitchFamily="18" charset="0"/>
              </a:rPr>
              <a:t>In addition, some of the facilities also have </a:t>
            </a:r>
            <a:r>
              <a:rPr lang="en-GB" sz="1800" b="1" dirty="0">
                <a:effectLst/>
                <a:ea typeface="Times New Roman" panose="02020603050405020304" pitchFamily="18" charset="0"/>
              </a:rPr>
              <a:t>vocational training programs </a:t>
            </a:r>
            <a:r>
              <a:rPr lang="en-GB" sz="1800" dirty="0">
                <a:effectLst/>
                <a:ea typeface="Times New Roman" panose="02020603050405020304" pitchFamily="18" charset="0"/>
              </a:rPr>
              <a:t>for the children where they learn different skill sets.</a:t>
            </a:r>
            <a:endParaRPr lang="en-US" dirty="0"/>
          </a:p>
          <a:p>
            <a:pPr marL="285750" indent="-285750" algn="just">
              <a:buFont typeface="Wingdings" pitchFamily="2" charset="2"/>
              <a:buChar char="§"/>
            </a:pPr>
            <a:r>
              <a:rPr lang="en-GB" sz="1800" dirty="0">
                <a:effectLst/>
                <a:ea typeface="Times New Roman" panose="02020603050405020304" pitchFamily="18" charset="0"/>
              </a:rPr>
              <a:t>Most of these centres cater to both boys and girls with segregated facilities, however the number of centres available for boys outnumber the centres available for girls</a:t>
            </a:r>
            <a:r>
              <a:rPr lang="en-US" sz="1800" dirty="0">
                <a:effectLst/>
                <a:ea typeface="Times New Roman" panose="02020603050405020304" pitchFamily="18" charset="0"/>
              </a:rPr>
              <a:t>.</a:t>
            </a:r>
            <a:endParaRPr lang="en-US" dirty="0">
              <a:ea typeface="Times New Roman" panose="02020603050405020304" pitchFamily="18" charset="0"/>
            </a:endParaRPr>
          </a:p>
          <a:p>
            <a:pPr marL="285750" indent="-285750" algn="just">
              <a:buFont typeface="Wingdings" pitchFamily="2" charset="2"/>
              <a:buChar char="§"/>
            </a:pPr>
            <a:r>
              <a:rPr lang="en-GB" sz="1800" dirty="0">
                <a:effectLst/>
                <a:ea typeface="Times New Roman" panose="02020603050405020304" pitchFamily="18" charset="0"/>
              </a:rPr>
              <a:t>Some of the centres reported to provide only education and other basic necessities for female children, however they do not have lodging facilities for the girls</a:t>
            </a:r>
            <a:r>
              <a:rPr lang="en-US" sz="1800" dirty="0">
                <a:effectLst/>
                <a:ea typeface="Times New Roman" panose="02020603050405020304" pitchFamily="18" charset="0"/>
              </a:rPr>
              <a:t>.</a:t>
            </a:r>
            <a:endParaRPr lang="en-US" dirty="0">
              <a:ea typeface="Times New Roman" panose="02020603050405020304" pitchFamily="18" charset="0"/>
            </a:endParaRPr>
          </a:p>
          <a:p>
            <a:pPr marL="285750" indent="-285750" algn="just">
              <a:buFont typeface="Wingdings" pitchFamily="2" charset="2"/>
              <a:buChar char="§"/>
            </a:pPr>
            <a:r>
              <a:rPr lang="en-US" sz="1800" dirty="0">
                <a:effectLst/>
                <a:ea typeface="Times New Roman" panose="02020603050405020304" pitchFamily="18" charset="0"/>
              </a:rPr>
              <a:t>Moreover, </a:t>
            </a:r>
            <a:r>
              <a:rPr lang="en-US" sz="1800" b="1" dirty="0">
                <a:effectLst/>
                <a:ea typeface="Times New Roman" panose="02020603050405020304" pitchFamily="18" charset="0"/>
              </a:rPr>
              <a:t>after-school and other recreational activities </a:t>
            </a:r>
            <a:r>
              <a:rPr lang="en-US" sz="1800" dirty="0">
                <a:effectLst/>
                <a:ea typeface="Times New Roman" panose="02020603050405020304" pitchFamily="18" charset="0"/>
              </a:rPr>
              <a:t>have been severely affected due to the pandemic as the children were not allowed to socialize or play games.</a:t>
            </a: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7" y="90776"/>
            <a:ext cx="11376026"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Services available for children at ACFs that are affected</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464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4"/>
            <a:ext cx="11083925" cy="5231161"/>
          </a:xfrm>
        </p:spPr>
        <p:txBody>
          <a:bodyPr numCol="1">
            <a:normAutofit/>
          </a:bodyPr>
          <a:lstStyle/>
          <a:p>
            <a:pPr marL="285750" indent="-285750" algn="just">
              <a:buFont typeface="Wingdings" pitchFamily="2" charset="2"/>
              <a:buChar char="§"/>
            </a:pPr>
            <a:r>
              <a:rPr lang="en-US" dirty="0"/>
              <a:t>Although the staff of the facilities reported to have taken all the precautionary measures related to COVID-19 to avoid any outbreak of the virus at their </a:t>
            </a:r>
            <a:r>
              <a:rPr lang="en-US" dirty="0" err="1"/>
              <a:t>centres</a:t>
            </a:r>
            <a:r>
              <a:rPr lang="en-US" dirty="0"/>
              <a:t>, these </a:t>
            </a:r>
            <a:r>
              <a:rPr lang="en-US" dirty="0" err="1"/>
              <a:t>centres</a:t>
            </a:r>
            <a:r>
              <a:rPr lang="en-US" dirty="0"/>
              <a:t> did not have any resources or facilities to arrange in-house education services and other recreational activities for the children. This inertia leads to frustration amongst children, due to which they may try to escape from the </a:t>
            </a:r>
            <a:r>
              <a:rPr lang="en-US" dirty="0" err="1"/>
              <a:t>centres</a:t>
            </a:r>
            <a:r>
              <a:rPr lang="en-US" dirty="0"/>
              <a:t>.</a:t>
            </a:r>
            <a:endParaRPr lang="en-US" sz="1800" dirty="0">
              <a:effectLst/>
              <a:ea typeface="Times New Roman" panose="02020603050405020304" pitchFamily="18" charset="0"/>
            </a:endParaRPr>
          </a:p>
          <a:p>
            <a:pPr marL="285750" indent="-285750" algn="just">
              <a:buFont typeface="Wingdings" pitchFamily="2" charset="2"/>
              <a:buChar char="§"/>
            </a:pPr>
            <a:r>
              <a:rPr lang="en-US" dirty="0">
                <a:ea typeface="Times New Roman" panose="02020603050405020304" pitchFamily="18" charset="0"/>
              </a:rPr>
              <a:t>Anecdotal evidence shows that children at these </a:t>
            </a:r>
            <a:r>
              <a:rPr lang="en-US" dirty="0" err="1">
                <a:ea typeface="Times New Roman" panose="02020603050405020304" pitchFamily="18" charset="0"/>
              </a:rPr>
              <a:t>centres</a:t>
            </a:r>
            <a:r>
              <a:rPr lang="en-US" dirty="0">
                <a:ea typeface="Times New Roman" panose="02020603050405020304" pitchFamily="18" charset="0"/>
              </a:rPr>
              <a:t> are exposed to physical violence from the caregivers, teachers and peers.</a:t>
            </a:r>
            <a:endParaRPr lang="en-US" sz="1800" dirty="0">
              <a:effectLst/>
              <a:ea typeface="Times New Roman" panose="02020603050405020304" pitchFamily="18" charset="0"/>
            </a:endParaRPr>
          </a:p>
          <a:p>
            <a:pPr marL="285750" indent="-285750" algn="just">
              <a:buFont typeface="Wingdings" pitchFamily="2" charset="2"/>
              <a:buChar char="§"/>
            </a:pPr>
            <a:r>
              <a:rPr lang="en-US" sz="1800" dirty="0">
                <a:effectLst/>
                <a:ea typeface="Times New Roman" panose="02020603050405020304" pitchFamily="18" charset="0"/>
              </a:rPr>
              <a:t>Some children may have faced some level of physical or verbal violence at these </a:t>
            </a:r>
            <a:r>
              <a:rPr lang="en-US" sz="1800" dirty="0" err="1">
                <a:effectLst/>
                <a:ea typeface="Times New Roman" panose="02020603050405020304" pitchFamily="18" charset="0"/>
              </a:rPr>
              <a:t>centres</a:t>
            </a:r>
            <a:r>
              <a:rPr lang="en-US" sz="1800" dirty="0">
                <a:effectLst/>
                <a:ea typeface="Times New Roman" panose="02020603050405020304" pitchFamily="18" charset="0"/>
              </a:rPr>
              <a:t> as part of the disciplinary methods. </a:t>
            </a: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Some of the respondents reported that the children are more exposed to violence at the government run alternative care facilities and at Madrassas, whereas the private run centres had relatively better monitoring mechanism in place, where children’s safety was less compromised.</a:t>
            </a:r>
            <a:endParaRPr lang="en-GB" dirty="0">
              <a:ea typeface="Times New Roman" panose="02020603050405020304" pitchFamily="18" charset="0"/>
            </a:endParaRP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Most of the violence reported at the private facilities is verbal, whereas at home and madrassas these children face extreme forms of physical violence, not just from their parents but also from extended family members, such as cousins, uncles and aunts.</a:t>
            </a:r>
            <a:endParaRPr lang="en-US" dirty="0">
              <a:ea typeface="Times New Roman" panose="02020603050405020304" pitchFamily="18" charset="0"/>
            </a:endParaRPr>
          </a:p>
          <a:p>
            <a:pPr marL="285750" indent="-285750" algn="just">
              <a:buFont typeface="Wingdings" pitchFamily="2" charset="2"/>
              <a:buChar char="§"/>
            </a:pPr>
            <a:endParaRPr lang="en-US" sz="1800" dirty="0">
              <a:solidFill>
                <a:srgbClr val="000000"/>
              </a:solidFill>
              <a:effectLst/>
              <a:ea typeface="Times New Roman" panose="02020603050405020304" pitchFamily="18" charset="0"/>
            </a:endParaRP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7" y="226416"/>
            <a:ext cx="10017709"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Safety of children living at the ACFs</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916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4"/>
            <a:ext cx="11083925" cy="5231161"/>
          </a:xfrm>
        </p:spPr>
        <p:txBody>
          <a:bodyPr numCol="1">
            <a:normAutofit/>
          </a:bodyPr>
          <a:lstStyle/>
          <a:p>
            <a:pPr marL="285750" indent="-285750" algn="just">
              <a:buFont typeface="Wingdings" pitchFamily="2" charset="2"/>
              <a:buChar char="§"/>
            </a:pPr>
            <a:r>
              <a:rPr lang="en-GB" dirty="0">
                <a:ea typeface="Times New Roman" panose="02020603050405020304" pitchFamily="18" charset="0"/>
              </a:rPr>
              <a:t>The m</a:t>
            </a:r>
            <a:r>
              <a:rPr lang="en-GB" sz="1800" dirty="0">
                <a:effectLst/>
                <a:latin typeface="Arial" panose="020B0604020202020204" pitchFamily="34" charset="0"/>
                <a:ea typeface="Times New Roman" panose="02020603050405020304" pitchFamily="18" charset="0"/>
              </a:rPr>
              <a:t>ajority of respondents expressed their inability to monitor the children properly while they were at home due to the lack of resources and proper mechanism to do so; neither in-person nor remote monitoring were possible due to movement restrictions and lack of access to mobile phones and internet facilities by children’ family members.</a:t>
            </a:r>
            <a:endParaRPr lang="en-GB" dirty="0">
              <a:ea typeface="Times New Roman" panose="02020603050405020304" pitchFamily="18" charset="0"/>
            </a:endParaRP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Since home visits were not possible, carrying out assessments of alleged child maltreatment remained a great challenge during the lockdown and was not conducted anywhere.</a:t>
            </a:r>
            <a:endParaRPr lang="en-GB" dirty="0">
              <a:ea typeface="Times New Roman" panose="02020603050405020304" pitchFamily="18" charset="0"/>
            </a:endParaRPr>
          </a:p>
          <a:p>
            <a:pPr marL="285750" indent="-285750" algn="just">
              <a:buFont typeface="Wingdings" pitchFamily="2" charset="2"/>
              <a:buChar char="§"/>
            </a:pPr>
            <a:r>
              <a:rPr lang="en-GB" dirty="0">
                <a:ea typeface="Times New Roman" panose="02020603050405020304" pitchFamily="18" charset="0"/>
              </a:rPr>
              <a:t>S</a:t>
            </a:r>
            <a:r>
              <a:rPr lang="en-GB" sz="1800" dirty="0">
                <a:effectLst/>
                <a:latin typeface="Arial" panose="020B0604020202020204" pitchFamily="34" charset="0"/>
                <a:ea typeface="Times New Roman" panose="02020603050405020304" pitchFamily="18" charset="0"/>
              </a:rPr>
              <a:t>taff at some of facilities stated that they were able to stay connected with the children via phones, though irregularly. They sent out food rations and medicines, and continuously enquired about their health via their guardians’ phone numbers. Most of these facilities stated that initially they tried to adopt some sort of online and distant learning activities, however due to the lack of support from their parents or family members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 it was extremely difficult for children to continue learning or do their homework remotely.</a:t>
            </a:r>
            <a:r>
              <a:rPr lang="en-US" dirty="0">
                <a:effectLst/>
              </a:rPr>
              <a:t> </a:t>
            </a:r>
            <a:endParaRPr lang="en-US" sz="1800" dirty="0">
              <a:ea typeface="Times New Roman" panose="02020603050405020304" pitchFamily="18" charset="0"/>
            </a:endParaRP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It was observed that the staff at most of these facilities are not accustomed to crisis situations, and are not creative and trained to deal with challenging situations. However, a limited number of private alternative care facilities were able to adopt new and creative ways to support the children while away.</a:t>
            </a:r>
            <a:endParaRPr lang="en-US" sz="1800" dirty="0">
              <a:effectLst/>
              <a:ea typeface="Times New Roman" panose="02020603050405020304" pitchFamily="18" charset="0"/>
            </a:endParaRP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7" y="226416"/>
            <a:ext cx="10017709"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Monitoring of children sent away by ACFs during the lockdown</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640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4"/>
            <a:ext cx="11083925" cy="5231161"/>
          </a:xfrm>
        </p:spPr>
        <p:txBody>
          <a:bodyPr numCol="1">
            <a:normAutofit/>
          </a:bodyPr>
          <a:lstStyle/>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Most of the respondents expressed deep concern about the safety of the children at home, as most of the children at these facilities were sent home or to their relatives after the government announced a nationwide lockdown and closure of schools.</a:t>
            </a: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The respondents stated that the families of these children were already unable to provide for them, and the lack of work and income during the lockdown caused further stress and anxiety.</a:t>
            </a: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The families that already struggled now struggled more, which would cause further stress and frustration, making the children more vulnerable to violence and abuse.</a:t>
            </a: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The staff showed deep concern specifically for t</a:t>
            </a:r>
            <a:r>
              <a:rPr lang="en-GB" sz="1800" b="1" dirty="0">
                <a:effectLst/>
                <a:latin typeface="Arial" panose="020B0604020202020204" pitchFamily="34" charset="0"/>
                <a:ea typeface="Times New Roman" panose="02020603050405020304" pitchFamily="18" charset="0"/>
              </a:rPr>
              <a:t>he children and adolescents who were sent home to live with their step-parents or step-siblings</a:t>
            </a:r>
            <a:r>
              <a:rPr lang="en-GB" b="1" dirty="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and were deemed as the most vulnerable children exposed to violence at homes.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It was also stated that the </a:t>
            </a:r>
            <a:r>
              <a:rPr lang="en-GB" sz="1800" b="1" dirty="0">
                <a:effectLst/>
                <a:latin typeface="Arial" panose="020B0604020202020204" pitchFamily="34" charset="0"/>
                <a:ea typeface="Times New Roman" panose="02020603050405020304" pitchFamily="18" charset="0"/>
              </a:rPr>
              <a:t>children were forced into child labour </a:t>
            </a:r>
            <a:r>
              <a:rPr lang="en-GB" sz="1800" dirty="0">
                <a:effectLst/>
                <a:latin typeface="Arial" panose="020B0604020202020204" pitchFamily="34" charset="0"/>
                <a:ea typeface="Times New Roman" panose="02020603050405020304" pitchFamily="18" charset="0"/>
              </a:rPr>
              <a:t>by their families as the economic woes of these families have increased during the lockdown.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GB" sz="1800" dirty="0">
                <a:effectLst/>
                <a:latin typeface="Arial" panose="020B0604020202020204" pitchFamily="34" charset="0"/>
                <a:ea typeface="Times New Roman" panose="02020603050405020304" pitchFamily="18" charset="0"/>
              </a:rPr>
              <a:t>Moreover, the </a:t>
            </a:r>
            <a:r>
              <a:rPr lang="en-GB" sz="1800" b="1" dirty="0">
                <a:effectLst/>
                <a:latin typeface="Arial" panose="020B0604020202020204" pitchFamily="34" charset="0"/>
                <a:ea typeface="Times New Roman" panose="02020603050405020304" pitchFamily="18" charset="0"/>
              </a:rPr>
              <a:t>psychological and mental consequences</a:t>
            </a:r>
            <a:r>
              <a:rPr lang="en-GB" sz="1800" dirty="0">
                <a:effectLst/>
                <a:latin typeface="Arial" panose="020B0604020202020204" pitchFamily="34" charset="0"/>
                <a:ea typeface="Times New Roman" panose="02020603050405020304" pitchFamily="18" charset="0"/>
              </a:rPr>
              <a:t> of living in self-isolation or a stressful environment at home are substantial.</a:t>
            </a:r>
          </a:p>
          <a:p>
            <a:pPr marL="285750" indent="-285750" algn="just">
              <a:buFont typeface="Wingdings" pitchFamily="2" charset="2"/>
              <a:buChar char="§"/>
            </a:pPr>
            <a:r>
              <a:rPr lang="en-GB" sz="1800" b="1" dirty="0">
                <a:effectLst/>
                <a:latin typeface="Arial" panose="020B0604020202020204" pitchFamily="34" charset="0"/>
                <a:ea typeface="Times New Roman" panose="02020603050405020304" pitchFamily="18" charset="0"/>
              </a:rPr>
              <a:t>Children with disabilities </a:t>
            </a:r>
            <a:r>
              <a:rPr lang="en-GB" sz="1800" dirty="0">
                <a:effectLst/>
                <a:latin typeface="Arial" panose="020B0604020202020204" pitchFamily="34" charset="0"/>
                <a:ea typeface="Times New Roman" panose="02020603050405020304" pitchFamily="18" charset="0"/>
              </a:rPr>
              <a:t>were also deemed to be the most vulnerable group exposed to violence and forced labour during the pandemic. One of the respondents pointed out that the disabled children sent back home were forced into begging on the streets as the public compassion towards children with disability helps the family raise more money through begging.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CB93BC8-393E-41F7-B945-DAAEA71A6DBE}"/>
              </a:ext>
            </a:extLst>
          </p:cNvPr>
          <p:cNvSpPr txBox="1">
            <a:spLocks/>
          </p:cNvSpPr>
          <p:nvPr/>
        </p:nvSpPr>
        <p:spPr>
          <a:xfrm>
            <a:off x="554037" y="226416"/>
            <a:ext cx="10017709" cy="77549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400" b="1" i="0" kern="1200">
                <a:solidFill>
                  <a:srgbClr val="DC0031"/>
                </a:solidFill>
                <a:latin typeface="Arial Black" panose="020B0604020202020204" pitchFamily="34" charset="0"/>
                <a:ea typeface="Roboto Black" pitchFamily="2" charset="0"/>
                <a:cs typeface="Arial Black" panose="020B0604020202020204" pitchFamily="34" charset="0"/>
              </a:defRPr>
            </a:lvl1pPr>
          </a:lstStyle>
          <a:p>
            <a:pPr algn="just"/>
            <a:r>
              <a:rPr lang="en-US" sz="2800" dirty="0"/>
              <a:t>Safety of children sent away from ACFs during the pandemic</a:t>
            </a:r>
          </a:p>
        </p:txBody>
      </p:sp>
      <p:sp>
        <p:nvSpPr>
          <p:cNvPr id="4" name="Text Placeholder 1">
            <a:extLst>
              <a:ext uri="{FF2B5EF4-FFF2-40B4-BE49-F238E27FC236}">
                <a16:creationId xmlns:a16="http://schemas.microsoft.com/office/drawing/2014/main" id="{5AE99923-7C07-4E8A-834C-EEA327B0ECFE}"/>
              </a:ext>
            </a:extLst>
          </p:cNvPr>
          <p:cNvSpPr txBox="1">
            <a:spLocks/>
          </p:cNvSpPr>
          <p:nvPr/>
        </p:nvSpPr>
        <p:spPr>
          <a:xfrm>
            <a:off x="554038" y="866274"/>
            <a:ext cx="11083925" cy="5502442"/>
          </a:xfrm>
          <a:prstGeom prst="rect">
            <a:avLst/>
          </a:prstGeom>
        </p:spPr>
        <p:txBody>
          <a:bodyPr lIns="0" tIns="0" rIns="0" bIns="0" numCol="1">
            <a:normAutofit/>
          </a:bodyPr>
          <a:lstStyle>
            <a:lvl1pPr marL="0" indent="0" algn="l" defTabSz="914400" rtl="0" eaLnBrk="1" latinLnBrk="0" hangingPunct="1">
              <a:lnSpc>
                <a:spcPct val="90000"/>
              </a:lnSpc>
              <a:spcBef>
                <a:spcPts val="1000"/>
              </a:spcBef>
              <a:buClr>
                <a:srgbClr val="DC0031"/>
              </a:buClr>
              <a:buFont typeface="Wingdings" pitchFamily="2" charset="2"/>
              <a:buNone/>
              <a:defRPr sz="1800" kern="1200">
                <a:solidFill>
                  <a:srgbClr val="4C3040"/>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DC0031"/>
              </a:buClr>
              <a:buFont typeface="Arial" panose="020B0604020202020204" pitchFamily="34" charset="0"/>
              <a:buChar char="•"/>
              <a:defRPr sz="1600" kern="1200">
                <a:solidFill>
                  <a:srgbClr val="4C3040"/>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Clr>
                <a:srgbClr val="DC0031"/>
              </a:buClr>
              <a:buFont typeface="Arial" panose="020B0604020202020204" pitchFamily="34" charset="0"/>
              <a:buChar char="•"/>
              <a:defRPr sz="1400" kern="1200">
                <a:solidFill>
                  <a:srgbClr val="4C3040"/>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Clr>
                <a:srgbClr val="DC0031"/>
              </a:buClr>
              <a:buFont typeface="Arial" panose="020B0604020202020204" pitchFamily="34" charset="0"/>
              <a:buChar char="•"/>
              <a:defRPr sz="1200" kern="1200">
                <a:solidFill>
                  <a:srgbClr val="4C3040"/>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endParaRPr lang="en-J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616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chemeClr val="bg1">
                    <a:lumMod val="65000"/>
                  </a:schemeClr>
                </a:solidFill>
              </a:rPr>
              <a:t>Section 1: Background and Purpose of the Study</a:t>
            </a:r>
          </a:p>
          <a:p>
            <a:r>
              <a:rPr lang="en-US" b="1" dirty="0">
                <a:solidFill>
                  <a:schemeClr val="bg1">
                    <a:lumMod val="65000"/>
                  </a:schemeClr>
                </a:solidFill>
              </a:rPr>
              <a:t>Section 2: Methodology</a:t>
            </a:r>
          </a:p>
          <a:p>
            <a:r>
              <a:rPr lang="en-US" b="1" dirty="0">
                <a:solidFill>
                  <a:schemeClr val="bg1">
                    <a:lumMod val="65000"/>
                  </a:schemeClr>
                </a:solidFill>
              </a:rPr>
              <a:t>Section 3: Sampling</a:t>
            </a:r>
          </a:p>
          <a:p>
            <a:r>
              <a:rPr lang="en-US" b="1" dirty="0">
                <a:solidFill>
                  <a:schemeClr val="bg1">
                    <a:lumMod val="65000"/>
                  </a:schemeClr>
                </a:solidFill>
              </a:rPr>
              <a:t>Section 4: Changes in Home Life</a:t>
            </a:r>
          </a:p>
          <a:p>
            <a:r>
              <a:rPr lang="en-US" b="1" dirty="0">
                <a:solidFill>
                  <a:schemeClr val="bg1">
                    <a:lumMod val="65000"/>
                  </a:schemeClr>
                </a:solidFill>
              </a:rPr>
              <a:t>Section 5: Perceptions Around the Use of Violence and Methods of Discipline</a:t>
            </a:r>
          </a:p>
          <a:p>
            <a:r>
              <a:rPr lang="en-US" b="1" dirty="0">
                <a:solidFill>
                  <a:schemeClr val="bg1">
                    <a:lumMod val="65000"/>
                  </a:schemeClr>
                </a:solidFill>
              </a:rPr>
              <a:t>Section 6: Health and Communications</a:t>
            </a:r>
          </a:p>
          <a:p>
            <a:r>
              <a:rPr lang="en-US" b="1" dirty="0">
                <a:solidFill>
                  <a:schemeClr val="bg1">
                    <a:lumMod val="65000"/>
                  </a:schemeClr>
                </a:solidFill>
              </a:rPr>
              <a:t>Section 7: Safety of Children sent away from the Alternative Care Facilities (ACFs)</a:t>
            </a:r>
          </a:p>
          <a:p>
            <a:r>
              <a:rPr lang="en-US" b="1" dirty="0">
                <a:solidFill>
                  <a:srgbClr val="DC0031"/>
                </a:solidFill>
              </a:rPr>
              <a:t>Section 8: Recommendations</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6D2D3F8-B3A0-CE4F-AB90-414CC3E854F0}"/>
              </a:ext>
            </a:extLst>
          </p:cNvPr>
          <p:cNvPicPr>
            <a:picLocks noChangeAspect="1"/>
          </p:cNvPicPr>
          <p:nvPr/>
        </p:nvPicPr>
        <p:blipFill>
          <a:blip r:embed="rId3">
            <a:extLst>
              <a:ext uri="{28A0092B-C50C-407E-A947-70E740481C1C}">
                <a14:useLocalDpi xmlns:a14="http://schemas.microsoft.com/office/drawing/2010/main" val="0"/>
              </a:ext>
            </a:extLst>
          </a:blip>
          <a:srcRect l="32252" r="32252"/>
          <a:stretch/>
        </p:blipFill>
        <p:spPr>
          <a:xfrm>
            <a:off x="-9239" y="0"/>
            <a:ext cx="4091709" cy="6483927"/>
          </a:xfrm>
          <a:prstGeom prst="rect">
            <a:avLst/>
          </a:prstGeom>
        </p:spPr>
      </p:pic>
    </p:spTree>
    <p:extLst>
      <p:ext uri="{BB962C8B-B14F-4D97-AF65-F5344CB8AC3E}">
        <p14:creationId xmlns:p14="http://schemas.microsoft.com/office/powerpoint/2010/main" val="1079274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EBF81-183A-3D4C-98AE-1559C2B62869}"/>
              </a:ext>
            </a:extLst>
          </p:cNvPr>
          <p:cNvSpPr>
            <a:spLocks noGrp="1"/>
          </p:cNvSpPr>
          <p:nvPr>
            <p:ph type="body" sz="quarter" idx="10"/>
          </p:nvPr>
        </p:nvSpPr>
        <p:spPr/>
        <p:txBody>
          <a:bodyPr lIns="0" tIns="0" rIns="0" bIns="0" anchor="t"/>
          <a:lstStyle/>
          <a:p>
            <a:pPr algn="just"/>
            <a:r>
              <a:rPr lang="en-US" sz="1600" b="0" dirty="0"/>
              <a:t>While many of the original lockdown measures have been lifted and many children </a:t>
            </a:r>
            <a:r>
              <a:rPr lang="en-US" sz="1600" b="0" dirty="0">
                <a:solidFill>
                  <a:schemeClr val="tx1"/>
                </a:solidFill>
              </a:rPr>
              <a:t>have started to return </a:t>
            </a:r>
            <a:r>
              <a:rPr lang="en-US" sz="1600" b="0" dirty="0"/>
              <a:t>to school, caregivers are still stressed about the pandemic and its impact on their daily lives. Stress felt by caregivers is likely to affect children’s wellbeing, directly or indirectly. We recommend that UNICEF </a:t>
            </a:r>
            <a:r>
              <a:rPr lang="en-US" sz="1600" dirty="0"/>
              <a:t>continue to educate caregivers on how to maintain a comfortable and calm home life for children, even during stressful times.</a:t>
            </a:r>
          </a:p>
          <a:p>
            <a:pPr algn="just"/>
            <a:r>
              <a:rPr lang="en-US" sz="1600" b="0" dirty="0"/>
              <a:t>The research findings show that a significant proportion of caregivers report that others have less patience with their children than before the pandemic, and that others are using violent methods (such as pinching) to discipline their children. Therefore, it is recommended that UNICEF along with the other members of the Child Protection Working Group </a:t>
            </a:r>
            <a:r>
              <a:rPr lang="en-US" sz="1600" dirty="0"/>
              <a:t>continue to raise caregivers’ awareness of the harmful effects of violent discipline, and offer alternative, positive discipline techniques. </a:t>
            </a:r>
          </a:p>
          <a:p>
            <a:pPr algn="just"/>
            <a:r>
              <a:rPr lang="en-US" sz="1600" b="0" dirty="0"/>
              <a:t>Many children have now returned to school and have increased educational opportunities. However, the return to the classroom also exposes children to violence from their teachers or peers, who are likely still stressed themselves as a result of the pandemic. We recommend that UNICEF </a:t>
            </a:r>
            <a:r>
              <a:rPr lang="en-US" sz="1600" dirty="0"/>
              <a:t>support teachers to use positive discipline techniques in schools and encourage non-violent conflict resolution among students.</a:t>
            </a:r>
          </a:p>
          <a:p>
            <a:pPr algn="just"/>
            <a:r>
              <a:rPr lang="en-US" sz="1600" b="0" dirty="0"/>
              <a:t>As the COVID-19 pandemic continues into 2021 and beyond, many communities have begun to adapt to a new normal. However, the negative effects on mental health and family dynamics are likely to continue, and exacerbate due to ongoing stress. We recommend that UNICEF </a:t>
            </a:r>
            <a:r>
              <a:rPr lang="en-US" sz="1600" dirty="0"/>
              <a:t>monitor the child protection situation in Pakistan by providing interventions related to Mental Health and Psychosocial Support (MHPSS) services targeting both caregivers and children. </a:t>
            </a:r>
          </a:p>
          <a:p>
            <a:pPr algn="just"/>
            <a:endParaRPr lang="en-JO" sz="1600" b="0" dirty="0"/>
          </a:p>
        </p:txBody>
      </p:sp>
      <p:sp>
        <p:nvSpPr>
          <p:cNvPr id="3" name="Title 2">
            <a:extLst>
              <a:ext uri="{FF2B5EF4-FFF2-40B4-BE49-F238E27FC236}">
                <a16:creationId xmlns:a16="http://schemas.microsoft.com/office/drawing/2014/main" id="{628E342A-54EA-A940-8C21-8E83A03DF1FE}"/>
              </a:ext>
            </a:extLst>
          </p:cNvPr>
          <p:cNvSpPr>
            <a:spLocks noGrp="1"/>
          </p:cNvSpPr>
          <p:nvPr>
            <p:ph type="ctrTitle"/>
          </p:nvPr>
        </p:nvSpPr>
        <p:spPr/>
        <p:txBody>
          <a:bodyPr>
            <a:noAutofit/>
          </a:bodyPr>
          <a:lstStyle/>
          <a:p>
            <a:r>
              <a:rPr lang="en-GB" sz="2800" dirty="0"/>
              <a:t>Programmatic </a:t>
            </a:r>
            <a:r>
              <a:rPr lang="en-JO" sz="2800"/>
              <a:t>Recommendations</a:t>
            </a:r>
          </a:p>
        </p:txBody>
      </p:sp>
    </p:spTree>
    <p:extLst>
      <p:ext uri="{BB962C8B-B14F-4D97-AF65-F5344CB8AC3E}">
        <p14:creationId xmlns:p14="http://schemas.microsoft.com/office/powerpoint/2010/main" val="121091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EBF81-183A-3D4C-98AE-1559C2B62869}"/>
              </a:ext>
            </a:extLst>
          </p:cNvPr>
          <p:cNvSpPr>
            <a:spLocks noGrp="1"/>
          </p:cNvSpPr>
          <p:nvPr>
            <p:ph type="body" sz="quarter" idx="10"/>
          </p:nvPr>
        </p:nvSpPr>
        <p:spPr/>
        <p:txBody>
          <a:bodyPr lIns="0" tIns="0" rIns="0" bIns="0" anchor="t"/>
          <a:lstStyle/>
          <a:p>
            <a:pPr algn="just"/>
            <a:r>
              <a:rPr lang="en-US" sz="1600" b="0" dirty="0"/>
              <a:t>These research findings highlight the traditional gender roles of men and women in Pakistani society regarding caregiving. The </a:t>
            </a:r>
            <a:r>
              <a:rPr lang="en-US" sz="1600" b="0" i="0" u="none" strike="noStrike" dirty="0">
                <a:solidFill>
                  <a:srgbClr val="4C3040"/>
                </a:solidFill>
                <a:effectLst/>
                <a:latin typeface="Arial" panose="020B0604020202020204" pitchFamily="34" charset="0"/>
              </a:rPr>
              <a:t>findings show that a significantly higher percentage of women compared to men respondents report that having children at home all the time is a source of stress. This highlights the disproportionate responsibility of girls and women in Pakistan for child-rearing and household activities, which can increase their stress and make it harder for caregivers to adopt positive discipline techniques. Therefore</a:t>
            </a:r>
            <a:r>
              <a:rPr lang="en-US" sz="1600" i="0" u="none" strike="noStrike" dirty="0">
                <a:solidFill>
                  <a:srgbClr val="4C3040"/>
                </a:solidFill>
                <a:effectLst/>
                <a:latin typeface="Arial" panose="020B0604020202020204" pitchFamily="34" charset="0"/>
              </a:rPr>
              <a:t>, it is recommended to establish </a:t>
            </a:r>
            <a:r>
              <a:rPr lang="en-US" sz="1600" dirty="0" err="1"/>
              <a:t>p</a:t>
            </a:r>
            <a:r>
              <a:rPr lang="en-US" sz="1600" i="0" u="none" strike="noStrike" dirty="0" err="1">
                <a:solidFill>
                  <a:srgbClr val="4C3040"/>
                </a:solidFill>
                <a:effectLst/>
                <a:latin typeface="Arial" panose="020B0604020202020204" pitchFamily="34" charset="0"/>
              </a:rPr>
              <a:t>rogrammes</a:t>
            </a:r>
            <a:r>
              <a:rPr lang="en-US" sz="1600" i="0" u="none" strike="noStrike" dirty="0">
                <a:solidFill>
                  <a:srgbClr val="4C3040"/>
                </a:solidFill>
                <a:effectLst/>
                <a:latin typeface="Arial" panose="020B0604020202020204" pitchFamily="34" charset="0"/>
              </a:rPr>
              <a:t> </a:t>
            </a:r>
            <a:r>
              <a:rPr lang="en-US" sz="1600" dirty="0"/>
              <a:t>to</a:t>
            </a:r>
            <a:r>
              <a:rPr lang="en-US" sz="1600" i="0" u="none" strike="noStrike" dirty="0">
                <a:solidFill>
                  <a:srgbClr val="4C3040"/>
                </a:solidFill>
                <a:effectLst/>
                <a:latin typeface="Arial" panose="020B0604020202020204" pitchFamily="34" charset="0"/>
              </a:rPr>
              <a:t> raise awareness among female caregivers regarding </a:t>
            </a:r>
            <a:r>
              <a:rPr lang="en-US" sz="1600" dirty="0"/>
              <a:t>the </a:t>
            </a:r>
            <a:r>
              <a:rPr lang="en-US" sz="1600" i="0" u="none" strike="noStrike" dirty="0">
                <a:solidFill>
                  <a:srgbClr val="4C3040"/>
                </a:solidFill>
                <a:effectLst/>
                <a:latin typeface="Arial" panose="020B0604020202020204" pitchFamily="34" charset="0"/>
              </a:rPr>
              <a:t>harmful effects of violent discipline,</a:t>
            </a:r>
            <a:r>
              <a:rPr lang="en-US" sz="1600" b="0" dirty="0"/>
              <a:t> </a:t>
            </a:r>
            <a:r>
              <a:rPr lang="en-US" sz="1600" dirty="0"/>
              <a:t>in addition to </a:t>
            </a:r>
            <a:r>
              <a:rPr lang="en-US" sz="1600" dirty="0" err="1"/>
              <a:t>programmes</a:t>
            </a:r>
            <a:r>
              <a:rPr lang="en-US" sz="1600" dirty="0"/>
              <a:t> to raise awareness among male caregivers regarding the importance of spending more time with their children and supporting their spouse in child nurturing.  </a:t>
            </a:r>
          </a:p>
          <a:p>
            <a:pPr algn="just"/>
            <a:r>
              <a:rPr lang="en-US" sz="1600" b="0" i="0" u="none" strike="noStrike" dirty="0">
                <a:solidFill>
                  <a:srgbClr val="4C3040"/>
                </a:solidFill>
                <a:effectLst/>
                <a:latin typeface="Arial" panose="020B0604020202020204" pitchFamily="34" charset="0"/>
              </a:rPr>
              <a:t>As the COVID-19 pandemic continues into 2021 and beyond, many communities have begun to adapt to a new normal. However, the negative effects on mental health and family dynamics are likely to continue and become exacerbated due to ongoing stress. While the research study conducted by MAGENTA and UNICEF yielded needed insights on the impact of COVID-19 on violence against children, the findings also generated further questions that warrant investigation, such as the specific impact of COVID-19 on female caregivers, and girls. </a:t>
            </a:r>
            <a:r>
              <a:rPr lang="en-US" sz="1600" b="1" i="0" u="none" strike="noStrike" dirty="0">
                <a:solidFill>
                  <a:srgbClr val="4C3040"/>
                </a:solidFill>
                <a:effectLst/>
                <a:latin typeface="Arial" panose="020B0604020202020204" pitchFamily="34" charset="0"/>
              </a:rPr>
              <a:t>International organizations, donors, and the Government of Pakistan must monitor the child protection situation in Pakistan through ongoing data collection, to ensure that children’s rights continue to be championed.</a:t>
            </a:r>
          </a:p>
          <a:p>
            <a:pPr algn="just"/>
            <a:r>
              <a:rPr lang="en-US" sz="1600" b="0" i="0" u="none" strike="noStrike" dirty="0">
                <a:solidFill>
                  <a:srgbClr val="4C3040"/>
                </a:solidFill>
                <a:effectLst/>
                <a:latin typeface="Arial" panose="020B0604020202020204" pitchFamily="34" charset="0"/>
              </a:rPr>
              <a:t>As the Government of Pakistan has announced the onset of the second wave of COVID-19, it is anticipated that schools will be closed earlier for winter vacation, and confinement will be encouraged again to contain the spread of the virus. This might lead to another increase in the negative effects of confinement, especially vis-à-vis </a:t>
            </a:r>
            <a:r>
              <a:rPr lang="en-US" sz="1600" b="0" dirty="0"/>
              <a:t>education activities.</a:t>
            </a:r>
            <a:r>
              <a:rPr lang="en-US" sz="1600" b="0" i="0" u="none" strike="noStrike" dirty="0">
                <a:solidFill>
                  <a:srgbClr val="4C3040"/>
                </a:solidFill>
                <a:effectLst/>
                <a:latin typeface="Arial" panose="020B0604020202020204" pitchFamily="34" charset="0"/>
              </a:rPr>
              <a:t> </a:t>
            </a:r>
            <a:r>
              <a:rPr lang="en-US" sz="1600" b="0" dirty="0"/>
              <a:t>T</a:t>
            </a:r>
            <a:r>
              <a:rPr lang="en-US" sz="1600" b="0" i="0" u="none" strike="noStrike" dirty="0">
                <a:solidFill>
                  <a:srgbClr val="4C3040"/>
                </a:solidFill>
                <a:effectLst/>
                <a:latin typeface="Arial" panose="020B0604020202020204" pitchFamily="34" charset="0"/>
              </a:rPr>
              <a:t>herefore, </a:t>
            </a:r>
            <a:r>
              <a:rPr lang="en-US" sz="1600" i="0" u="none" strike="noStrike" dirty="0">
                <a:solidFill>
                  <a:srgbClr val="4C3040"/>
                </a:solidFill>
                <a:effectLst/>
                <a:latin typeface="Arial" panose="020B0604020202020204" pitchFamily="34" charset="0"/>
              </a:rPr>
              <a:t>it is recommended that UNICEF along with its working partners encourage caregivers to spend more time with their children in productive activities such as reading books and doing homework to make up for the lost education time, in addition to engaging in healthy recreational and physical activities with their children</a:t>
            </a:r>
            <a:r>
              <a:rPr lang="en-US" sz="1600" b="0" i="0" u="none" strike="noStrike" dirty="0">
                <a:solidFill>
                  <a:srgbClr val="4C3040"/>
                </a:solidFill>
                <a:effectLst/>
                <a:latin typeface="Arial" panose="020B0604020202020204" pitchFamily="34" charset="0"/>
              </a:rPr>
              <a:t>. </a:t>
            </a:r>
            <a:endParaRPr lang="en-US" sz="1600" dirty="0"/>
          </a:p>
          <a:p>
            <a:pPr algn="just"/>
            <a:endParaRPr lang="en-JO" sz="1600" b="0" dirty="0"/>
          </a:p>
        </p:txBody>
      </p:sp>
      <p:sp>
        <p:nvSpPr>
          <p:cNvPr id="3" name="Title 2">
            <a:extLst>
              <a:ext uri="{FF2B5EF4-FFF2-40B4-BE49-F238E27FC236}">
                <a16:creationId xmlns:a16="http://schemas.microsoft.com/office/drawing/2014/main" id="{628E342A-54EA-A940-8C21-8E83A03DF1FE}"/>
              </a:ext>
            </a:extLst>
          </p:cNvPr>
          <p:cNvSpPr>
            <a:spLocks noGrp="1"/>
          </p:cNvSpPr>
          <p:nvPr>
            <p:ph type="ctrTitle"/>
          </p:nvPr>
        </p:nvSpPr>
        <p:spPr/>
        <p:txBody>
          <a:bodyPr>
            <a:noAutofit/>
          </a:bodyPr>
          <a:lstStyle/>
          <a:p>
            <a:r>
              <a:rPr lang="en-GB" sz="2800" dirty="0"/>
              <a:t>Programmatic </a:t>
            </a:r>
            <a:r>
              <a:rPr lang="en-JO" sz="2800"/>
              <a:t>Recommendations</a:t>
            </a:r>
          </a:p>
        </p:txBody>
      </p:sp>
    </p:spTree>
    <p:extLst>
      <p:ext uri="{BB962C8B-B14F-4D97-AF65-F5344CB8AC3E}">
        <p14:creationId xmlns:p14="http://schemas.microsoft.com/office/powerpoint/2010/main" val="3677307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EBF81-183A-3D4C-98AE-1559C2B62869}"/>
              </a:ext>
            </a:extLst>
          </p:cNvPr>
          <p:cNvSpPr>
            <a:spLocks noGrp="1"/>
          </p:cNvSpPr>
          <p:nvPr>
            <p:ph type="body" sz="quarter" idx="10"/>
          </p:nvPr>
        </p:nvSpPr>
        <p:spPr>
          <a:xfrm>
            <a:off x="554038" y="1219199"/>
            <a:ext cx="11083925" cy="4636169"/>
          </a:xfrm>
        </p:spPr>
        <p:txBody>
          <a:bodyPr lIns="0" tIns="0" rIns="0" bIns="0" anchor="t"/>
          <a:lstStyle/>
          <a:p>
            <a:pPr algn="just"/>
            <a:r>
              <a:rPr lang="en-US" sz="1600" b="0" dirty="0"/>
              <a:t>As the second wave of the COVID-19 has begun, </a:t>
            </a:r>
            <a:r>
              <a:rPr lang="en-US" sz="1600" dirty="0"/>
              <a:t>it recommended that UNICEF and its working group members support the alternative care facilities (ACFs) to develop a modern monitoring and referral mechanism or system</a:t>
            </a:r>
            <a:r>
              <a:rPr lang="en-US" sz="1600" b="0" dirty="0"/>
              <a:t> to help these ACFs to use technology to identify, report and refer the child abuse cases to the relevant authorities and organizations.</a:t>
            </a:r>
          </a:p>
          <a:p>
            <a:pPr algn="just"/>
            <a:endParaRPr lang="en-US" sz="1600" b="0" dirty="0"/>
          </a:p>
          <a:p>
            <a:pPr algn="just"/>
            <a:r>
              <a:rPr lang="en-GB" sz="1600" b="0" dirty="0">
                <a:effectLst/>
                <a:latin typeface="Arial" panose="020B0604020202020204" pitchFamily="34" charset="0"/>
                <a:ea typeface="Times New Roman" panose="02020603050405020304" pitchFamily="18" charset="0"/>
              </a:rPr>
              <a:t>It is recommended that, in the short-term, support to the families can be supplied in the form of cash transfer programmes to stop them from forcing their children into labour.</a:t>
            </a:r>
          </a:p>
          <a:p>
            <a:pPr algn="just"/>
            <a:endParaRPr lang="en-GB" sz="1600" b="0" dirty="0">
              <a:effectLst/>
              <a:latin typeface="Arial" panose="020B0604020202020204" pitchFamily="34" charset="0"/>
              <a:ea typeface="Times New Roman" panose="02020603050405020304" pitchFamily="18" charset="0"/>
            </a:endParaRPr>
          </a:p>
          <a:p>
            <a:pPr algn="just"/>
            <a:r>
              <a:rPr lang="en-GB" sz="1600" b="0" dirty="0">
                <a:effectLst/>
                <a:latin typeface="Arial" panose="020B0604020202020204" pitchFamily="34" charset="0"/>
                <a:ea typeface="Times New Roman" panose="02020603050405020304" pitchFamily="18" charset="0"/>
                <a:cs typeface="Arial" panose="020B0604020202020204" pitchFamily="34" charset="0"/>
              </a:rPr>
              <a:t>The children at alternative care facilities remain at risk of violence at the hands of caregivers, teachers, staff, peers, members of their families and the wider community. Therefore, </a:t>
            </a:r>
            <a:r>
              <a:rPr lang="en-GB" sz="1600" dirty="0">
                <a:effectLst/>
                <a:latin typeface="Arial" panose="020B0604020202020204" pitchFamily="34" charset="0"/>
                <a:ea typeface="Times New Roman" panose="02020603050405020304" pitchFamily="18" charset="0"/>
                <a:cs typeface="Arial" panose="020B0604020202020204" pitchFamily="34" charset="0"/>
              </a:rPr>
              <a:t>it is recommended that UNICEF develop an awareness programme both for the children and the caregivers with regards to their rights, and awareness programmes that seek to educate them about the dangers faced by children both at the alternative care facilities and at home</a:t>
            </a:r>
            <a:r>
              <a:rPr lang="en-GB" sz="1600" b="0" dirty="0">
                <a:effectLst/>
                <a:latin typeface="Arial" panose="020B0604020202020204" pitchFamily="34" charset="0"/>
                <a:ea typeface="Times New Roman" panose="02020603050405020304" pitchFamily="18" charset="0"/>
                <a:cs typeface="Arial" panose="020B0604020202020204" pitchFamily="34" charset="0"/>
              </a:rPr>
              <a:t>.</a:t>
            </a:r>
          </a:p>
          <a:p>
            <a:pPr algn="just"/>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600" b="0" dirty="0">
                <a:ea typeface="Times New Roman" panose="02020603050405020304" pitchFamily="18" charset="0"/>
              </a:rPr>
              <a:t>T</a:t>
            </a:r>
            <a:r>
              <a:rPr lang="en-GB" sz="1600" b="0" dirty="0">
                <a:effectLst/>
                <a:latin typeface="Arial" panose="020B0604020202020204" pitchFamily="34" charset="0"/>
                <a:ea typeface="Times New Roman" panose="02020603050405020304" pitchFamily="18" charset="0"/>
              </a:rPr>
              <a:t>his research shows that corporal punishment is largely seen as a matter of discipline rather than a violent expression; therefore, attitudes towards what is meant by ‘violence against children’ according to social and cultural norms, and sociocultural narratives supporting different types of violence against children needs to be addressed</a:t>
            </a:r>
          </a:p>
          <a:p>
            <a:pPr algn="just"/>
            <a:endParaRPr lang="en-GB" sz="1600" b="0" dirty="0"/>
          </a:p>
          <a:p>
            <a:pPr algn="just"/>
            <a:endParaRPr lang="en-JO" sz="1600" b="0" dirty="0"/>
          </a:p>
        </p:txBody>
      </p:sp>
      <p:sp>
        <p:nvSpPr>
          <p:cNvPr id="3" name="Title 2">
            <a:extLst>
              <a:ext uri="{FF2B5EF4-FFF2-40B4-BE49-F238E27FC236}">
                <a16:creationId xmlns:a16="http://schemas.microsoft.com/office/drawing/2014/main" id="{628E342A-54EA-A940-8C21-8E83A03DF1FE}"/>
              </a:ext>
            </a:extLst>
          </p:cNvPr>
          <p:cNvSpPr>
            <a:spLocks noGrp="1"/>
          </p:cNvSpPr>
          <p:nvPr>
            <p:ph type="ctrTitle"/>
          </p:nvPr>
        </p:nvSpPr>
        <p:spPr/>
        <p:txBody>
          <a:bodyPr>
            <a:noAutofit/>
          </a:bodyPr>
          <a:lstStyle/>
          <a:p>
            <a:r>
              <a:rPr lang="en-GB" sz="2800" dirty="0"/>
              <a:t>Programmatic </a:t>
            </a:r>
            <a:r>
              <a:rPr lang="en-JO" sz="2800"/>
              <a:t>Recommendations</a:t>
            </a:r>
          </a:p>
        </p:txBody>
      </p:sp>
    </p:spTree>
    <p:extLst>
      <p:ext uri="{BB962C8B-B14F-4D97-AF65-F5344CB8AC3E}">
        <p14:creationId xmlns:p14="http://schemas.microsoft.com/office/powerpoint/2010/main" val="109057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8E8B8-D1B5-CC40-9052-DE273D47A2C9}"/>
              </a:ext>
            </a:extLst>
          </p:cNvPr>
          <p:cNvSpPr>
            <a:spLocks noGrp="1"/>
          </p:cNvSpPr>
          <p:nvPr>
            <p:ph type="ctrTitle"/>
          </p:nvPr>
        </p:nvSpPr>
        <p:spPr/>
        <p:txBody>
          <a:bodyPr>
            <a:normAutofit fontScale="90000"/>
          </a:bodyPr>
          <a:lstStyle/>
          <a:p>
            <a:r>
              <a:rPr lang="en-GB" dirty="0"/>
              <a:t>P</a:t>
            </a:r>
            <a:r>
              <a:rPr lang="en-JO" dirty="0"/>
              <a:t>urpose of this </a:t>
            </a:r>
            <a:r>
              <a:rPr lang="en-US" dirty="0"/>
              <a:t>S</a:t>
            </a:r>
            <a:r>
              <a:rPr lang="en-JO" dirty="0"/>
              <a:t>tudy</a:t>
            </a:r>
          </a:p>
        </p:txBody>
      </p:sp>
      <p:sp>
        <p:nvSpPr>
          <p:cNvPr id="2" name="Text Placeholder 1">
            <a:extLst>
              <a:ext uri="{FF2B5EF4-FFF2-40B4-BE49-F238E27FC236}">
                <a16:creationId xmlns:a16="http://schemas.microsoft.com/office/drawing/2014/main" id="{9E04BB56-830D-184A-9106-FB66E45C6AB8}"/>
              </a:ext>
            </a:extLst>
          </p:cNvPr>
          <p:cNvSpPr>
            <a:spLocks noGrp="1"/>
          </p:cNvSpPr>
          <p:nvPr>
            <p:ph type="body" sz="quarter" idx="11"/>
          </p:nvPr>
        </p:nvSpPr>
        <p:spPr>
          <a:xfrm>
            <a:off x="4601574" y="1066800"/>
            <a:ext cx="7036390" cy="4724400"/>
          </a:xfrm>
        </p:spPr>
        <p:txBody>
          <a:bodyPr>
            <a:normAutofit fontScale="92500" lnSpcReduction="10000"/>
          </a:bodyPr>
          <a:lstStyle/>
          <a:p>
            <a:pPr algn="just"/>
            <a:r>
              <a:rPr lang="en-JO" b="0" dirty="0"/>
              <a:t>This </a:t>
            </a:r>
            <a:r>
              <a:rPr lang="en-GB" dirty="0"/>
              <a:t>rapid </a:t>
            </a:r>
            <a:r>
              <a:rPr lang="en-JO" dirty="0"/>
              <a:t>study with UNICEF </a:t>
            </a:r>
            <a:r>
              <a:rPr lang="en-JO" b="0" dirty="0"/>
              <a:t>aims to understand how confinement impacts </a:t>
            </a:r>
            <a:r>
              <a:rPr lang="en-GB" b="0" dirty="0"/>
              <a:t>children’s </a:t>
            </a:r>
            <a:r>
              <a:rPr lang="en-JO" b="0" dirty="0"/>
              <a:t>experi</a:t>
            </a:r>
            <a:r>
              <a:rPr lang="en-GB" b="0" dirty="0"/>
              <a:t>e</a:t>
            </a:r>
            <a:r>
              <a:rPr lang="en-JO" b="0" dirty="0"/>
              <a:t>nces of violent discipline</a:t>
            </a:r>
            <a:r>
              <a:rPr lang="en-GB" b="0" dirty="0"/>
              <a:t> at home</a:t>
            </a:r>
            <a:r>
              <a:rPr lang="en-JO" b="0" dirty="0"/>
              <a:t> </a:t>
            </a:r>
            <a:r>
              <a:rPr lang="en-US" b="0" dirty="0"/>
              <a:t>and at alternative care facilities </a:t>
            </a:r>
            <a:r>
              <a:rPr lang="en-JO" b="0" dirty="0"/>
              <a:t>over </a:t>
            </a:r>
            <a:r>
              <a:rPr lang="en-GB" dirty="0"/>
              <a:t>five months. In order to do so, this study aim to answer four research questions through three waves of quantitative data collection and one wave of qualitative data collection:</a:t>
            </a:r>
          </a:p>
          <a:p>
            <a:pPr marL="285750" lvl="0" indent="-285750">
              <a:buFont typeface="Wingdings" pitchFamily="2" charset="2"/>
              <a:buChar char="§"/>
            </a:pPr>
            <a:r>
              <a:rPr lang="en-GB" dirty="0"/>
              <a:t>In what ways has increased confinement impacted the home lives of children?</a:t>
            </a:r>
          </a:p>
          <a:p>
            <a:pPr marL="285750" lvl="0" indent="-285750">
              <a:buFont typeface="Wingdings" pitchFamily="2" charset="2"/>
              <a:buChar char="§"/>
            </a:pPr>
            <a:r>
              <a:rPr lang="en-GB" dirty="0"/>
              <a:t>How has increased confinement affected perceptions of the use of violence as a means of discipline?</a:t>
            </a:r>
          </a:p>
          <a:p>
            <a:pPr marL="285750" lvl="0" indent="-285750">
              <a:buFont typeface="Wingdings" pitchFamily="2" charset="2"/>
              <a:buChar char="§"/>
            </a:pPr>
            <a:r>
              <a:rPr lang="en-GB" dirty="0"/>
              <a:t>How are caregivers disciplining children during this time?</a:t>
            </a:r>
          </a:p>
          <a:p>
            <a:pPr marL="285750" indent="-285750">
              <a:buFont typeface="Wingdings" pitchFamily="2" charset="2"/>
              <a:buChar char="§"/>
            </a:pPr>
            <a:r>
              <a:rPr lang="en-US" dirty="0"/>
              <a:t>How the safety of children who have been sent away from alternative care facilities has been affected?</a:t>
            </a:r>
            <a:r>
              <a:rPr lang="en-GB" dirty="0"/>
              <a:t> (Qual)</a:t>
            </a:r>
            <a:endParaRPr lang="en-JO" b="0" dirty="0"/>
          </a:p>
          <a:p>
            <a:pPr algn="just"/>
            <a:r>
              <a:rPr lang="en-GB" dirty="0"/>
              <a:t>This final report compile the results from all the three quantitative waves and provide comparisons to explore the changes in how COVID-19 has impacted the lives of children and caregivers. This report also present findings from the qualitative study aimed at understanding the impact of COVID-19 on the lives and safety of children that stayed at alternative care facilities or were sent home during the lockdown.</a:t>
            </a:r>
            <a:endParaRPr lang="en-JO" b="0" dirty="0"/>
          </a:p>
        </p:txBody>
      </p:sp>
      <p:pic>
        <p:nvPicPr>
          <p:cNvPr id="6" name="Picture Placeholder 5" descr="A group of people standing next to a child&#10;&#10;Description automatically generated">
            <a:extLst>
              <a:ext uri="{FF2B5EF4-FFF2-40B4-BE49-F238E27FC236}">
                <a16:creationId xmlns:a16="http://schemas.microsoft.com/office/drawing/2014/main" id="{74462B39-01BC-A043-BF7A-25C01683B76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4064000" cy="6476399"/>
          </a:xfrm>
          <a:prstGeom prst="rect">
            <a:avLst/>
          </a:prstGeom>
        </p:spPr>
      </p:pic>
    </p:spTree>
    <p:extLst>
      <p:ext uri="{BB962C8B-B14F-4D97-AF65-F5344CB8AC3E}">
        <p14:creationId xmlns:p14="http://schemas.microsoft.com/office/powerpoint/2010/main" val="44086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4E96E-94DF-6640-8665-D81F7F8D50A7}"/>
              </a:ext>
            </a:extLst>
          </p:cNvPr>
          <p:cNvSpPr>
            <a:spLocks noGrp="1"/>
          </p:cNvSpPr>
          <p:nvPr>
            <p:ph type="body" sz="quarter" idx="11"/>
          </p:nvPr>
        </p:nvSpPr>
        <p:spPr/>
        <p:txBody>
          <a:bodyPr/>
          <a:lstStyle/>
          <a:p>
            <a:r>
              <a:rPr lang="en-US" sz="2000" b="1" dirty="0">
                <a:solidFill>
                  <a:srgbClr val="4C2E3E"/>
                </a:solidFill>
              </a:rPr>
              <a:t>TABLE OF CONTENTS</a:t>
            </a:r>
          </a:p>
          <a:p>
            <a:r>
              <a:rPr lang="en-US" b="1" dirty="0">
                <a:solidFill>
                  <a:schemeClr val="bg1">
                    <a:lumMod val="65000"/>
                  </a:schemeClr>
                </a:solidFill>
              </a:rPr>
              <a:t>Section 1: Background and Purpose of the Study</a:t>
            </a:r>
          </a:p>
          <a:p>
            <a:r>
              <a:rPr lang="en-US" b="1" dirty="0">
                <a:solidFill>
                  <a:srgbClr val="DC0031"/>
                </a:solidFill>
              </a:rPr>
              <a:t>Section 2: Methodology</a:t>
            </a:r>
          </a:p>
          <a:p>
            <a:r>
              <a:rPr lang="en-US" b="1" dirty="0">
                <a:solidFill>
                  <a:schemeClr val="bg1">
                    <a:lumMod val="65000"/>
                  </a:schemeClr>
                </a:solidFill>
              </a:rPr>
              <a:t>Section 3: Sampling</a:t>
            </a:r>
          </a:p>
          <a:p>
            <a:r>
              <a:rPr lang="en-US" b="1" dirty="0">
                <a:solidFill>
                  <a:schemeClr val="bg1">
                    <a:lumMod val="65000"/>
                  </a:schemeClr>
                </a:solidFill>
              </a:rPr>
              <a:t>Section 4: Changes in Home Life</a:t>
            </a:r>
          </a:p>
          <a:p>
            <a:r>
              <a:rPr lang="en-US" b="1" dirty="0">
                <a:solidFill>
                  <a:schemeClr val="bg1">
                    <a:lumMod val="65000"/>
                  </a:schemeClr>
                </a:solidFill>
              </a:rPr>
              <a:t>Section 5: Perceptions Around the Use of Violence and Methods of Discipline</a:t>
            </a:r>
          </a:p>
          <a:p>
            <a:r>
              <a:rPr lang="en-US" b="1" dirty="0">
                <a:solidFill>
                  <a:schemeClr val="bg1">
                    <a:lumMod val="65000"/>
                  </a:schemeClr>
                </a:solidFill>
              </a:rPr>
              <a:t>Section 6: Health and Communications</a:t>
            </a:r>
          </a:p>
          <a:p>
            <a:r>
              <a:rPr lang="en-US" b="1" dirty="0">
                <a:solidFill>
                  <a:schemeClr val="bg1">
                    <a:lumMod val="65000"/>
                  </a:schemeClr>
                </a:solidFill>
              </a:rPr>
              <a:t>Section 7: Safety of Children sent away from the Alternative Care Facilities (ACFs)</a:t>
            </a:r>
          </a:p>
          <a:p>
            <a:r>
              <a:rPr lang="en-US" b="1" dirty="0">
                <a:solidFill>
                  <a:schemeClr val="bg1">
                    <a:lumMod val="65000"/>
                  </a:schemeClr>
                </a:solidFill>
              </a:rPr>
              <a:t>Section 8: Recommendations</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76D2D3F8-B3A0-CE4F-AB90-414CC3E854F0}"/>
              </a:ext>
            </a:extLst>
          </p:cNvPr>
          <p:cNvPicPr>
            <a:picLocks noChangeAspect="1"/>
          </p:cNvPicPr>
          <p:nvPr/>
        </p:nvPicPr>
        <p:blipFill>
          <a:blip r:embed="rId3">
            <a:extLst>
              <a:ext uri="{28A0092B-C50C-407E-A947-70E740481C1C}">
                <a14:useLocalDpi xmlns:a14="http://schemas.microsoft.com/office/drawing/2010/main" val="0"/>
              </a:ext>
            </a:extLst>
          </a:blip>
          <a:srcRect l="26250" r="26250"/>
          <a:stretch/>
        </p:blipFill>
        <p:spPr>
          <a:xfrm>
            <a:off x="0" y="0"/>
            <a:ext cx="4114800" cy="6497053"/>
          </a:xfrm>
          <a:prstGeom prst="rect">
            <a:avLst/>
          </a:prstGeom>
        </p:spPr>
      </p:pic>
    </p:spTree>
    <p:extLst>
      <p:ext uri="{BB962C8B-B14F-4D97-AF65-F5344CB8AC3E}">
        <p14:creationId xmlns:p14="http://schemas.microsoft.com/office/powerpoint/2010/main" val="65010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5248958"/>
          </a:xfrm>
        </p:spPr>
        <p:txBody>
          <a:bodyPr numCol="1">
            <a:normAutofit/>
          </a:bodyPr>
          <a:lstStyle/>
          <a:p>
            <a:pPr algn="just"/>
            <a:r>
              <a:rPr lang="en-JO" sz="1700" dirty="0"/>
              <a:t>T</a:t>
            </a:r>
            <a:r>
              <a:rPr lang="en-JO" sz="1700" b="0" dirty="0"/>
              <a:t>his research is composed of quantitative and qualitative </a:t>
            </a:r>
            <a:r>
              <a:rPr lang="en-JO" sz="1700" b="0"/>
              <a:t>research components</a:t>
            </a:r>
            <a:endParaRPr lang="en-US" sz="1700" dirty="0">
              <a:latin typeface="Roboto" pitchFamily="2" charset="0"/>
              <a:cs typeface="+mn-cs"/>
            </a:endParaRPr>
          </a:p>
          <a:p>
            <a:pPr marL="342900" indent="-342900" algn="just">
              <a:buFont typeface="Wingdings" pitchFamily="2" charset="2"/>
              <a:buChar char="§"/>
            </a:pPr>
            <a:r>
              <a:rPr lang="en-JO" sz="1700">
                <a:latin typeface="Arial" panose="020B0604020202020204" pitchFamily="34" charset="0"/>
                <a:cs typeface="Arial" panose="020B0604020202020204" pitchFamily="34" charset="0"/>
              </a:rPr>
              <a:t>Quantitative</a:t>
            </a:r>
            <a:r>
              <a:rPr lang="en-GB" sz="1700" dirty="0">
                <a:latin typeface="Arial" panose="020B0604020202020204" pitchFamily="34" charset="0"/>
                <a:cs typeface="Arial" panose="020B0604020202020204" pitchFamily="34" charset="0"/>
              </a:rPr>
              <a:t> - </a:t>
            </a:r>
            <a:r>
              <a:rPr lang="en-JO" sz="1700" dirty="0">
                <a:latin typeface="Arial" panose="020B0604020202020204" pitchFamily="34" charset="0"/>
                <a:cs typeface="Arial" panose="020B0604020202020204" pitchFamily="34" charset="0"/>
              </a:rPr>
              <a:t>three rounds of suveys </a:t>
            </a:r>
            <a:r>
              <a:rPr lang="en-JO" sz="1700">
                <a:latin typeface="Arial" panose="020B0604020202020204" pitchFamily="34" charset="0"/>
                <a:cs typeface="Arial" panose="020B0604020202020204" pitchFamily="34" charset="0"/>
              </a:rPr>
              <a:t>exploring:</a:t>
            </a:r>
            <a:endParaRPr lang="en-US" sz="1700" dirty="0"/>
          </a:p>
          <a:p>
            <a:pPr marL="1028700" lvl="1" indent="-342900" algn="just">
              <a:buFont typeface="Wingdings" pitchFamily="2" charset="2"/>
              <a:buChar char="§"/>
            </a:pPr>
            <a:r>
              <a:rPr lang="en-GB" sz="1700" dirty="0">
                <a:latin typeface="Arial" panose="020B0604020202020204" pitchFamily="34" charset="0"/>
                <a:cs typeface="Arial" panose="020B0604020202020204" pitchFamily="34" charset="0"/>
              </a:rPr>
              <a:t>In what ways has increased confinement impacted the home lives of children?</a:t>
            </a:r>
          </a:p>
          <a:p>
            <a:pPr marL="1028700" lvl="1" indent="-342900" algn="just">
              <a:buFont typeface="Wingdings" pitchFamily="2" charset="2"/>
              <a:buChar char="§"/>
            </a:pPr>
            <a:r>
              <a:rPr lang="en-GB" sz="1700" dirty="0">
                <a:latin typeface="Arial" panose="020B0604020202020204" pitchFamily="34" charset="0"/>
                <a:cs typeface="Arial" panose="020B0604020202020204" pitchFamily="34" charset="0"/>
              </a:rPr>
              <a:t>How has increased confinement affected perceptions of the use of violence as a means of discipline?</a:t>
            </a:r>
          </a:p>
          <a:p>
            <a:pPr marL="1028700" lvl="1" indent="-342900" algn="just">
              <a:buFont typeface="Wingdings" pitchFamily="2" charset="2"/>
              <a:buChar char="§"/>
            </a:pPr>
            <a:r>
              <a:rPr lang="en-GB" sz="1700" dirty="0">
                <a:latin typeface="Arial" panose="020B0604020202020204" pitchFamily="34" charset="0"/>
                <a:cs typeface="Arial" panose="020B0604020202020204" pitchFamily="34" charset="0"/>
              </a:rPr>
              <a:t>How are caregivers disciplining children during this time?</a:t>
            </a:r>
            <a:endParaRPr lang="en-GB" sz="1700" dirty="0"/>
          </a:p>
          <a:p>
            <a:pPr marL="342900" indent="-342900" algn="just">
              <a:buFont typeface="Wingdings" pitchFamily="2" charset="2"/>
              <a:buChar char="§"/>
            </a:pPr>
            <a:r>
              <a:rPr lang="en-JO" sz="1700">
                <a:latin typeface="Arial" panose="020B0604020202020204" pitchFamily="34" charset="0"/>
                <a:cs typeface="Arial" panose="020B0604020202020204" pitchFamily="34" charset="0"/>
              </a:rPr>
              <a:t>Qualitative </a:t>
            </a:r>
            <a:r>
              <a:rPr lang="en-JO" sz="1700" dirty="0">
                <a:latin typeface="Arial" panose="020B0604020202020204" pitchFamily="34" charset="0"/>
                <a:cs typeface="Arial" panose="020B0604020202020204" pitchFamily="34" charset="0"/>
              </a:rPr>
              <a:t>component</a:t>
            </a:r>
            <a:r>
              <a:rPr lang="en-GB" sz="1700" dirty="0">
                <a:latin typeface="Arial" panose="020B0604020202020204" pitchFamily="34" charset="0"/>
                <a:cs typeface="Arial" panose="020B0604020202020204" pitchFamily="34" charset="0"/>
              </a:rPr>
              <a:t> -</a:t>
            </a:r>
            <a:r>
              <a:rPr lang="en-JO" sz="1700" dirty="0">
                <a:latin typeface="Arial" panose="020B0604020202020204" pitchFamily="34" charset="0"/>
                <a:cs typeface="Arial" panose="020B0604020202020204" pitchFamily="34" charset="0"/>
              </a:rPr>
              <a:t> KIIs with individuals working in alterative care or with vulnerable populations</a:t>
            </a:r>
            <a:r>
              <a:rPr lang="en-JO" sz="1700">
                <a:latin typeface="Arial" panose="020B0604020202020204" pitchFamily="34" charset="0"/>
                <a:cs typeface="Arial" panose="020B0604020202020204" pitchFamily="34" charset="0"/>
              </a:rPr>
              <a:t>, exploring</a:t>
            </a:r>
            <a:endParaRPr lang="en-US" sz="1700" dirty="0">
              <a:latin typeface="Arial" panose="020B0604020202020204" pitchFamily="34" charset="0"/>
              <a:cs typeface="Arial" panose="020B0604020202020204" pitchFamily="34" charset="0"/>
            </a:endParaRPr>
          </a:p>
          <a:p>
            <a:pPr marL="1028700" lvl="1" indent="-342900" algn="just">
              <a:buFont typeface="Wingdings" pitchFamily="2" charset="2"/>
              <a:buChar char="§"/>
            </a:pPr>
            <a:r>
              <a:rPr lang="en-US" sz="1700" dirty="0">
                <a:latin typeface="Arial" panose="020B0604020202020204" pitchFamily="34" charset="0"/>
                <a:cs typeface="Arial" panose="020B0604020202020204" pitchFamily="34" charset="0"/>
              </a:rPr>
              <a:t>How the safety of children who have been sent away from alternative care facilities has been affected?</a:t>
            </a:r>
          </a:p>
          <a:p>
            <a:pPr marL="914400" lvl="2" indent="0" algn="just">
              <a:buNone/>
            </a:pPr>
            <a:endParaRPr lang="en-GB" sz="1700" b="0" dirty="0">
              <a:latin typeface="Arial" panose="020B0604020202020204" pitchFamily="34" charset="0"/>
              <a:cs typeface="Arial" panose="020B0604020202020204" pitchFamily="34" charset="0"/>
            </a:endParaRPr>
          </a:p>
          <a:p>
            <a:pPr algn="just"/>
            <a:r>
              <a:rPr lang="en-JO" sz="1700" b="0" dirty="0"/>
              <a:t>In the first round of data collection, data was collected through i</a:t>
            </a:r>
            <a:r>
              <a:rPr lang="en-JO" sz="1700" dirty="0"/>
              <a:t>n-app polling and phone polling. The in-app polling was removed from the </a:t>
            </a:r>
            <a:r>
              <a:rPr lang="en-JO" sz="1700"/>
              <a:t>second </a:t>
            </a:r>
            <a:r>
              <a:rPr lang="en-US" sz="1700" dirty="0"/>
              <a:t>and third </a:t>
            </a:r>
            <a:r>
              <a:rPr lang="en-JO" sz="1700"/>
              <a:t>round </a:t>
            </a:r>
            <a:r>
              <a:rPr lang="en-JO" sz="1700" dirty="0"/>
              <a:t>of data collection in order to enhance data analysis and comparisons across rounds of data collection as the in-app polling and phone polling could not be analysed together. </a:t>
            </a:r>
            <a:endParaRPr lang="en-US" sz="1700" dirty="0"/>
          </a:p>
          <a:p>
            <a:pPr algn="just"/>
            <a:br>
              <a:rPr lang="en-US" sz="1700" dirty="0"/>
            </a:br>
            <a:r>
              <a:rPr lang="en-JO" sz="1700" b="0" dirty="0"/>
              <a:t>As a result the sample for the phone polling in round 2</a:t>
            </a:r>
            <a:r>
              <a:rPr lang="en-US" sz="1700" b="0" dirty="0"/>
              <a:t> and round 3 </a:t>
            </a:r>
            <a:r>
              <a:rPr lang="en-JO" sz="1700" b="0" dirty="0"/>
              <a:t>was increased </a:t>
            </a:r>
            <a:r>
              <a:rPr lang="en-JO" sz="1700" dirty="0"/>
              <a:t>from N=221</a:t>
            </a:r>
            <a:r>
              <a:rPr lang="en-US" sz="1700" dirty="0"/>
              <a:t> in round 1 </a:t>
            </a:r>
            <a:r>
              <a:rPr lang="en-JO" sz="1700" dirty="0"/>
              <a:t>to </a:t>
            </a:r>
            <a:r>
              <a:rPr lang="en-JO" sz="1700" b="0" dirty="0"/>
              <a:t>N</a:t>
            </a:r>
            <a:r>
              <a:rPr lang="en-US" sz="1700" b="0" dirty="0"/>
              <a:t> </a:t>
            </a:r>
            <a:r>
              <a:rPr lang="en-JO" sz="1700" b="0" dirty="0"/>
              <a:t>=</a:t>
            </a:r>
            <a:r>
              <a:rPr lang="en-US" sz="1700" b="0" dirty="0"/>
              <a:t> </a:t>
            </a:r>
            <a:r>
              <a:rPr lang="en-JO" sz="1700" b="0" dirty="0"/>
              <a:t>6</a:t>
            </a:r>
            <a:r>
              <a:rPr lang="en-US" sz="1700" b="0" dirty="0"/>
              <a:t>74 and N = 623 respectively</a:t>
            </a:r>
            <a:r>
              <a:rPr lang="en-JO" sz="1700" b="0" dirty="0"/>
              <a:t>. </a:t>
            </a:r>
            <a:r>
              <a:rPr lang="en-US" sz="1700" b="0" dirty="0"/>
              <a:t>The data for each wave was collected in the following months:</a:t>
            </a:r>
          </a:p>
          <a:p>
            <a:pPr marL="285750" indent="-285750" algn="just">
              <a:buFont typeface="Wingdings" pitchFamily="2" charset="2"/>
              <a:buChar char="§"/>
            </a:pPr>
            <a:r>
              <a:rPr lang="en-US" sz="1700" dirty="0">
                <a:latin typeface="Arial" panose="020B0604020202020204" pitchFamily="34" charset="0"/>
                <a:cs typeface="Arial" panose="020B0604020202020204" pitchFamily="34" charset="0"/>
              </a:rPr>
              <a:t>Wave 1 – June, 2020</a:t>
            </a:r>
          </a:p>
          <a:p>
            <a:pPr marL="285750" indent="-285750" algn="just">
              <a:buFont typeface="Wingdings" pitchFamily="2" charset="2"/>
              <a:buChar char="§"/>
            </a:pPr>
            <a:r>
              <a:rPr lang="en-US" sz="1700" dirty="0">
                <a:latin typeface="Arial" panose="020B0604020202020204" pitchFamily="34" charset="0"/>
                <a:cs typeface="Arial" panose="020B0604020202020204" pitchFamily="34" charset="0"/>
              </a:rPr>
              <a:t>Wave 2 – August, 2020</a:t>
            </a:r>
          </a:p>
          <a:p>
            <a:pPr marL="285750" indent="-285750" algn="just">
              <a:buFont typeface="Wingdings" pitchFamily="2" charset="2"/>
              <a:buChar char="§"/>
            </a:pPr>
            <a:r>
              <a:rPr lang="en-US" sz="1700" dirty="0">
                <a:latin typeface="Arial" panose="020B0604020202020204" pitchFamily="34" charset="0"/>
                <a:cs typeface="Arial" panose="020B0604020202020204" pitchFamily="34" charset="0"/>
              </a:rPr>
              <a:t>Wave 3 – October, 2020</a:t>
            </a:r>
            <a:endParaRPr lang="en-JO" sz="1700" dirty="0">
              <a:latin typeface="Arial" panose="020B0604020202020204" pitchFamily="34" charset="0"/>
              <a:cs typeface="Arial" panose="020B0604020202020204" pitchFamily="34" charset="0"/>
            </a:endParaRPr>
          </a:p>
          <a:p>
            <a:pPr marL="457200" lvl="1" indent="0" algn="just">
              <a:buNone/>
            </a:pPr>
            <a:endParaRPr lang="en-JO" dirty="0">
              <a:latin typeface="Arial" panose="020B0604020202020204" pitchFamily="34" charset="0"/>
              <a:cs typeface="Arial" panose="020B0604020202020204" pitchFamily="34" charset="0"/>
            </a:endParaRPr>
          </a:p>
          <a:p>
            <a:pPr marL="457200" lvl="1" indent="0" algn="just">
              <a:buNone/>
            </a:pPr>
            <a:endParaRPr lang="en-JO"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4D1E258-CC1A-8749-BC2E-846D3DF3EAE5}"/>
              </a:ext>
            </a:extLst>
          </p:cNvPr>
          <p:cNvSpPr>
            <a:spLocks noGrp="1"/>
          </p:cNvSpPr>
          <p:nvPr>
            <p:ph type="ctrTitle"/>
          </p:nvPr>
        </p:nvSpPr>
        <p:spPr/>
        <p:txBody>
          <a:bodyPr>
            <a:normAutofit fontScale="90000"/>
          </a:bodyPr>
          <a:lstStyle/>
          <a:p>
            <a:r>
              <a:rPr lang="en-GB" dirty="0"/>
              <a:t>Methodology for Quantitative Research</a:t>
            </a:r>
            <a:endParaRPr lang="en-JO" dirty="0"/>
          </a:p>
        </p:txBody>
      </p:sp>
    </p:spTree>
    <p:extLst>
      <p:ext uri="{BB962C8B-B14F-4D97-AF65-F5344CB8AC3E}">
        <p14:creationId xmlns:p14="http://schemas.microsoft.com/office/powerpoint/2010/main" val="164486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4724400"/>
          </a:xfrm>
        </p:spPr>
        <p:txBody>
          <a:bodyPr numCol="1">
            <a:normAutofit fontScale="92500" lnSpcReduction="20000"/>
          </a:bodyPr>
          <a:lstStyle/>
          <a:p>
            <a:pPr marL="285750" indent="-285750" algn="just">
              <a:buFont typeface="Arial" panose="020B0604020202020204" pitchFamily="34" charset="0"/>
              <a:buChar char="•"/>
            </a:pPr>
            <a:r>
              <a:rPr lang="en-US" b="0" dirty="0"/>
              <a:t>The findings of q</a:t>
            </a:r>
            <a:r>
              <a:rPr lang="en-US" dirty="0"/>
              <a:t>ualitative research are derived from the Key Informant Interviews (KIIs) conducted with the staff working in alternative care facilities in different parts of the country.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 total of 25 in-depth and semi-structured KIIs were conducted. The respondents were identified with UNICEF support.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The KIIs were conducted with both the male and female respondents from all the four provinces, ICT and Gilgit-Baltistan region. Most of the respondents were either owners or senior level people with extensive experience working on child protection, for children welfare and running the administration and services of alternative care facilities.</a:t>
            </a:r>
            <a:r>
              <a:rPr lang="en-US" dirty="0"/>
              <a:t> </a:t>
            </a:r>
          </a:p>
          <a:p>
            <a:pPr marL="285750" indent="-285750" algn="just">
              <a:buFont typeface="Arial" panose="020B0604020202020204" pitchFamily="34" charset="0"/>
              <a:buChar char="•"/>
            </a:pPr>
            <a:endParaRPr lang="en-US" b="0" dirty="0"/>
          </a:p>
          <a:p>
            <a:pPr marL="285750" marR="0" indent="-285750" algn="just">
              <a:lnSpc>
                <a:spcPct val="115000"/>
              </a:lnSpc>
              <a:spcBef>
                <a:spcPts val="0"/>
              </a:spcBef>
              <a:spcAft>
                <a:spcPts val="8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To address the main research question, MAGENTA developed a questionnaire that focused on the following main areas: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6350" algn="just">
              <a:lnSpc>
                <a:spcPct val="115000"/>
              </a:lnSpc>
              <a:spcBef>
                <a:spcPts val="0"/>
              </a:spcBef>
              <a:spcAft>
                <a:spcPts val="0"/>
              </a:spcAft>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Provision of services at the alternate care facilities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6350" algn="just">
              <a:lnSpc>
                <a:spcPct val="115000"/>
              </a:lnSpc>
              <a:spcBef>
                <a:spcPts val="0"/>
              </a:spcBef>
              <a:spcAft>
                <a:spcPts val="0"/>
              </a:spcAft>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Impact of COVID19 on the provision of these services and its impact on children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6350" algn="just">
              <a:lnSpc>
                <a:spcPct val="115000"/>
              </a:lnSpc>
              <a:spcBef>
                <a:spcPts val="0"/>
              </a:spcBef>
              <a:spcAft>
                <a:spcPts val="800"/>
              </a:spcAft>
              <a:buFont typeface="+mj-lt"/>
              <a:buAutoNum type="arabicPeriod"/>
            </a:pPr>
            <a:r>
              <a:rPr lang="en-GB" sz="1800" dirty="0">
                <a:effectLst/>
                <a:latin typeface="Arial" panose="020B0604020202020204" pitchFamily="34" charset="0"/>
                <a:ea typeface="Times New Roman" panose="02020603050405020304" pitchFamily="18" charset="0"/>
                <a:cs typeface="Arial" panose="020B0604020202020204" pitchFamily="34" charset="0"/>
              </a:rPr>
              <a:t>Monitoring mechanism of these facilities during the lockdown if the children were sent home</a:t>
            </a:r>
          </a:p>
          <a:p>
            <a:pPr marL="342900" marR="0" lvl="0" indent="-6350" algn="just">
              <a:lnSpc>
                <a:spcPct val="115000"/>
              </a:lnSpc>
              <a:spcBef>
                <a:spcPts val="0"/>
              </a:spcBef>
              <a:spcAft>
                <a:spcPts val="800"/>
              </a:spcAft>
              <a:buFont typeface="+mj-lt"/>
              <a:buAutoNum type="arabicPeriod"/>
            </a:pPr>
            <a:r>
              <a:rPr lang="en-GB" sz="1800" dirty="0">
                <a:effectLst/>
                <a:latin typeface="Arial" panose="020B0604020202020204" pitchFamily="34" charset="0"/>
                <a:ea typeface="Times New Roman" panose="02020603050405020304" pitchFamily="18" charset="0"/>
              </a:rPr>
              <a:t>Safety of children at home and alternative care facilities during the lockdown</a:t>
            </a:r>
            <a:endParaRPr lang="en-JO" b="0" dirty="0"/>
          </a:p>
        </p:txBody>
      </p:sp>
      <p:sp>
        <p:nvSpPr>
          <p:cNvPr id="3" name="Title 2">
            <a:extLst>
              <a:ext uri="{FF2B5EF4-FFF2-40B4-BE49-F238E27FC236}">
                <a16:creationId xmlns:a16="http://schemas.microsoft.com/office/drawing/2014/main" id="{E4D1E258-CC1A-8749-BC2E-846D3DF3EAE5}"/>
              </a:ext>
            </a:extLst>
          </p:cNvPr>
          <p:cNvSpPr>
            <a:spLocks noGrp="1"/>
          </p:cNvSpPr>
          <p:nvPr>
            <p:ph type="ctrTitle"/>
          </p:nvPr>
        </p:nvSpPr>
        <p:spPr/>
        <p:txBody>
          <a:bodyPr>
            <a:normAutofit fontScale="90000"/>
          </a:bodyPr>
          <a:lstStyle/>
          <a:p>
            <a:r>
              <a:rPr lang="en-GB" dirty="0"/>
              <a:t>Methodology for Qualitative Research</a:t>
            </a:r>
            <a:endParaRPr lang="en-JO" dirty="0"/>
          </a:p>
        </p:txBody>
      </p:sp>
    </p:spTree>
    <p:extLst>
      <p:ext uri="{BB962C8B-B14F-4D97-AF65-F5344CB8AC3E}">
        <p14:creationId xmlns:p14="http://schemas.microsoft.com/office/powerpoint/2010/main" val="388734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94432-2FB9-CB44-B0DB-5D4E9815D60F}"/>
              </a:ext>
            </a:extLst>
          </p:cNvPr>
          <p:cNvSpPr>
            <a:spLocks noGrp="1"/>
          </p:cNvSpPr>
          <p:nvPr>
            <p:ph type="body" sz="quarter" idx="10"/>
          </p:nvPr>
        </p:nvSpPr>
        <p:spPr>
          <a:xfrm>
            <a:off x="554038" y="1137555"/>
            <a:ext cx="11083925" cy="4724400"/>
          </a:xfrm>
        </p:spPr>
        <p:txBody>
          <a:bodyPr numCol="1">
            <a:normAutofit/>
          </a:bodyPr>
          <a:lstStyle/>
          <a:p>
            <a:pPr marL="285750" indent="-285750" algn="just">
              <a:buFont typeface="Wingdings" pitchFamily="2" charset="2"/>
              <a:buChar char="§"/>
            </a:pPr>
            <a:r>
              <a:rPr lang="en-US" dirty="0"/>
              <a:t>Due to the coronavirus mobility restrictions, the data collection team was unable to conduct face-to-face interviews, and therefore both the quantitative and qualitative interviews were conducted remotely over the phone.</a:t>
            </a:r>
          </a:p>
          <a:p>
            <a:pPr marL="285750" indent="-285750" algn="just">
              <a:buFont typeface="Wingdings" pitchFamily="2" charset="2"/>
              <a:buChar char="§"/>
            </a:pPr>
            <a:endParaRPr lang="en-US" dirty="0"/>
          </a:p>
          <a:p>
            <a:pPr marL="285750" indent="-285750" algn="just">
              <a:buFont typeface="Wingdings" pitchFamily="2" charset="2"/>
              <a:buChar char="§"/>
            </a:pPr>
            <a:r>
              <a:rPr lang="en-US" dirty="0"/>
              <a:t>Because of the above, the sample is not representative of the Pakistan population and includes only those who have access to cell phone services, mostly in the rural areas of the country.</a:t>
            </a:r>
          </a:p>
          <a:p>
            <a:pPr marL="285750" indent="-285750" algn="just">
              <a:buFont typeface="Wingdings" pitchFamily="2" charset="2"/>
              <a:buChar char="§"/>
            </a:pPr>
            <a:endParaRPr lang="en-US" dirty="0"/>
          </a:p>
          <a:p>
            <a:pPr marL="285750" indent="-285750" algn="just">
              <a:buFont typeface="Wingdings" pitchFamily="2" charset="2"/>
              <a:buChar char="§"/>
            </a:pPr>
            <a:r>
              <a:rPr lang="en-US" dirty="0"/>
              <a:t>The sample size is not sufficient for statistical measurements across different regions. Due to the insufficient sample size, the data for all the regions of Pakistan was not collected, and therefore the findings do not account for the geographic differences across the country.</a:t>
            </a:r>
          </a:p>
          <a:p>
            <a:pPr marL="285750" indent="-285750" algn="just">
              <a:buFont typeface="Wingdings" pitchFamily="2" charset="2"/>
              <a:buChar char="§"/>
            </a:pPr>
            <a:endParaRPr lang="en-US" b="0" dirty="0"/>
          </a:p>
          <a:p>
            <a:pPr marL="285750" indent="-285750" algn="just">
              <a:buFont typeface="Wingdings" pitchFamily="2" charset="2"/>
              <a:buChar char="§"/>
            </a:pPr>
            <a:r>
              <a:rPr lang="en-US" b="0" dirty="0"/>
              <a:t>The survey tool also does not capture information on the socio-economic status of the caregiver or the household; therefore, an in-depth comparison and statistical measurement of the attitudes, knowledge and practices across socio-economic demographic variables could not be conducted.</a:t>
            </a:r>
          </a:p>
          <a:p>
            <a:pPr marL="285750" indent="-285750" algn="just">
              <a:buFont typeface="Arial" panose="020B0604020202020204" pitchFamily="34" charset="0"/>
              <a:buChar char="•"/>
            </a:pPr>
            <a:endParaRPr lang="en-US" b="0"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JO" b="0" dirty="0"/>
          </a:p>
          <a:p>
            <a:pPr marL="457200" lvl="1" indent="0" algn="just">
              <a:buNone/>
            </a:pPr>
            <a:endParaRPr lang="en-JO" dirty="0">
              <a:latin typeface="Arial" panose="020B0604020202020204" pitchFamily="34" charset="0"/>
              <a:cs typeface="Arial" panose="020B0604020202020204" pitchFamily="34" charset="0"/>
            </a:endParaRPr>
          </a:p>
          <a:p>
            <a:pPr marL="457200" lvl="1" indent="0" algn="just">
              <a:buNone/>
            </a:pPr>
            <a:endParaRPr lang="en-JO"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4D1E258-CC1A-8749-BC2E-846D3DF3EAE5}"/>
              </a:ext>
            </a:extLst>
          </p:cNvPr>
          <p:cNvSpPr>
            <a:spLocks noGrp="1"/>
          </p:cNvSpPr>
          <p:nvPr>
            <p:ph type="ctrTitle"/>
          </p:nvPr>
        </p:nvSpPr>
        <p:spPr/>
        <p:txBody>
          <a:bodyPr>
            <a:normAutofit fontScale="90000"/>
          </a:bodyPr>
          <a:lstStyle/>
          <a:p>
            <a:r>
              <a:rPr lang="en-GB" dirty="0"/>
              <a:t>Limitations</a:t>
            </a:r>
            <a:endParaRPr lang="en-JO" dirty="0"/>
          </a:p>
        </p:txBody>
      </p:sp>
    </p:spTree>
    <p:extLst>
      <p:ext uri="{BB962C8B-B14F-4D97-AF65-F5344CB8AC3E}">
        <p14:creationId xmlns:p14="http://schemas.microsoft.com/office/powerpoint/2010/main" val="1167682826"/>
      </p:ext>
    </p:extLst>
  </p:cSld>
  <p:clrMapOvr>
    <a:masterClrMapping/>
  </p:clrMapOvr>
</p:sld>
</file>

<file path=ppt/theme/theme1.xml><?xml version="1.0" encoding="utf-8"?>
<a:theme xmlns:a="http://schemas.openxmlformats.org/drawingml/2006/main" name="MAGENTA PPT Colour Scheme">
  <a:themeElements>
    <a:clrScheme name="MAGENTA 1">
      <a:dk1>
        <a:srgbClr val="000000"/>
      </a:dk1>
      <a:lt1>
        <a:srgbClr val="FFFFFF"/>
      </a:lt1>
      <a:dk2>
        <a:srgbClr val="3F3F3F"/>
      </a:dk2>
      <a:lt2>
        <a:srgbClr val="E7E6E6"/>
      </a:lt2>
      <a:accent1>
        <a:srgbClr val="DC0030"/>
      </a:accent1>
      <a:accent2>
        <a:srgbClr val="4C3040"/>
      </a:accent2>
      <a:accent3>
        <a:srgbClr val="FF6B0B"/>
      </a:accent3>
      <a:accent4>
        <a:srgbClr val="FFB600"/>
      </a:accent4>
      <a:accent5>
        <a:srgbClr val="00A0DF"/>
      </a:accent5>
      <a:accent6>
        <a:srgbClr val="71A84F"/>
      </a:accent6>
      <a:hlink>
        <a:srgbClr val="00A0DF"/>
      </a:hlink>
      <a:folHlink>
        <a:srgbClr val="B317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NTA PPT Colour Scheme" id="{E868ABD1-0982-784C-9201-C691DAE54367}" vid="{E108C4F3-A5EF-FF4A-88C0-A08E0A9DCF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1688FC874E1B48BE9C3E6767591869" ma:contentTypeVersion="19" ma:contentTypeDescription="Create a new document." ma:contentTypeScope="" ma:versionID="3402325d7e1214fc234148384305e87a">
  <xsd:schema xmlns:xsd="http://www.w3.org/2001/XMLSchema" xmlns:xs="http://www.w3.org/2001/XMLSchema" xmlns:p="http://schemas.microsoft.com/office/2006/metadata/properties" xmlns:ns2="fae38c2f-f241-4238-9519-e8142e4c043f" xmlns:ns3="4f14f5dd-484c-46af-a2e8-ecd4233a79a6" targetNamespace="http://schemas.microsoft.com/office/2006/metadata/properties" ma:root="true" ma:fieldsID="3ccf60f11d62e49c6a715484c46e439f" ns2:_="" ns3:_="">
    <xsd:import namespace="fae38c2f-f241-4238-9519-e8142e4c043f"/>
    <xsd:import namespace="4f14f5dd-484c-46af-a2e8-ecd4233a79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Link"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38c2f-f241-4238-9519-e8142e4c0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ink" ma:index="1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5c4a7a4-71b8-47f4-8f19-83e03b688c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14f5dd-484c-46af-a2e8-ecd4233a79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0f6b1fd-bb76-4308-b25d-28e6ef2fa1a0}" ma:internalName="TaxCatchAll" ma:showField="CatchAllData" ma:web="4f14f5dd-484c-46af-a2e8-ecd4233a79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 xmlns="fae38c2f-f241-4238-9519-e8142e4c043f">
      <Url xsi:nil="true"/>
      <Description xsi:nil="true"/>
    </Link>
    <lcf76f155ced4ddcb4097134ff3c332f xmlns="fae38c2f-f241-4238-9519-e8142e4c043f">
      <Terms xmlns="http://schemas.microsoft.com/office/infopath/2007/PartnerControls"/>
    </lcf76f155ced4ddcb4097134ff3c332f>
    <TaxCatchAll xmlns="4f14f5dd-484c-46af-a2e8-ecd4233a79a6" xsi:nil="true"/>
  </documentManagement>
</p:properties>
</file>

<file path=customXml/itemProps1.xml><?xml version="1.0" encoding="utf-8"?>
<ds:datastoreItem xmlns:ds="http://schemas.openxmlformats.org/officeDocument/2006/customXml" ds:itemID="{383D1A60-DEBF-4316-89BF-A19D83C51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38c2f-f241-4238-9519-e8142e4c043f"/>
    <ds:schemaRef ds:uri="4f14f5dd-484c-46af-a2e8-ecd4233a7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EFC42E-C1ED-4DFB-82CD-D64B4FACF3C3}">
  <ds:schemaRefs>
    <ds:schemaRef ds:uri="http://schemas.microsoft.com/sharepoint/v3/contenttype/forms"/>
  </ds:schemaRefs>
</ds:datastoreItem>
</file>

<file path=customXml/itemProps3.xml><?xml version="1.0" encoding="utf-8"?>
<ds:datastoreItem xmlns:ds="http://schemas.openxmlformats.org/officeDocument/2006/customXml" ds:itemID="{C5D1637A-087A-4E28-8605-A79EFE355643}">
  <ds:schemaRefs>
    <ds:schemaRef ds:uri="http://purl.org/dc/terms/"/>
    <ds:schemaRef ds:uri="http://purl.org/dc/elements/1.1/"/>
    <ds:schemaRef ds:uri="4f14f5dd-484c-46af-a2e8-ecd4233a79a6"/>
    <ds:schemaRef ds:uri="http://schemas.microsoft.com/office/2006/metadata/properties"/>
    <ds:schemaRef ds:uri="http://purl.org/dc/dcmitype/"/>
    <ds:schemaRef ds:uri="http://schemas.microsoft.com/office/2006/documentManagement/types"/>
    <ds:schemaRef ds:uri="fae38c2f-f241-4238-9519-e8142e4c043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3809</TotalTime>
  <Words>6167</Words>
  <Application>Microsoft Office PowerPoint</Application>
  <PresentationFormat>Widescreen</PresentationFormat>
  <Paragraphs>451</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MAGENTA PPT Colour Scheme</vt:lpstr>
      <vt:lpstr>Study on the Impact of Confinement on Violence Against Children—Rapid Response Survey</vt:lpstr>
      <vt:lpstr>PowerPoint Presentation</vt:lpstr>
      <vt:lpstr>PowerPoint Presentation</vt:lpstr>
      <vt:lpstr>Background</vt:lpstr>
      <vt:lpstr>Purpose of this Study</vt:lpstr>
      <vt:lpstr>PowerPoint Presentation</vt:lpstr>
      <vt:lpstr>Methodology for Quantitative Research</vt:lpstr>
      <vt:lpstr>Methodology for Qualitative Research</vt:lpstr>
      <vt:lpstr>Limitations</vt:lpstr>
      <vt:lpstr>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Programmatic Recommendations</vt:lpstr>
      <vt:lpstr>Programmatic Recommendations</vt:lpstr>
      <vt:lpstr>Programmatic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the Impact of Confinement on Violence Against Children—Rapid Response Survey</dc:title>
  <dc:creator>Zahir Shah</dc:creator>
  <cp:lastModifiedBy>Mustafa Al-Abdali</cp:lastModifiedBy>
  <cp:revision>130</cp:revision>
  <dcterms:created xsi:type="dcterms:W3CDTF">2020-10-23T12:28:55Z</dcterms:created>
  <dcterms:modified xsi:type="dcterms:W3CDTF">2022-06-01T14:00:47Z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0x010100AB1688FC874E1B48BE9C3E6767591869</vt:lpwstr>
  </property>
</Properties>
</file>